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57" r:id="rId3"/>
    <p:sldId id="258" r:id="rId4"/>
    <p:sldId id="287" r:id="rId5"/>
    <p:sldId id="288" r:id="rId6"/>
    <p:sldId id="289" r:id="rId7"/>
    <p:sldId id="290" r:id="rId8"/>
    <p:sldId id="259" r:id="rId9"/>
    <p:sldId id="291" r:id="rId10"/>
    <p:sldId id="262" r:id="rId11"/>
    <p:sldId id="292" r:id="rId12"/>
    <p:sldId id="294" r:id="rId13"/>
    <p:sldId id="293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269" r:id="rId24"/>
    <p:sldId id="271" r:id="rId25"/>
    <p:sldId id="27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4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4.png>
</file>

<file path=ppt/media/image15.png>
</file>

<file path=ppt/media/image18.png>
</file>

<file path=ppt/media/image2.png>
</file>

<file path=ppt/media/image21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952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1488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7275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90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0742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4936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294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570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7009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232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3504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F4CE92-E514-49FA-80DF-B8AA4146AA5C}" type="datetimeFigureOut">
              <a:rPr lang="en-IN" smtClean="0"/>
              <a:t>16-08-2019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D2823-1069-44C8-84A8-9A5EDDC90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910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76336" y="3140243"/>
            <a:ext cx="6012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Mechanical Properties of Materials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6735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9" t="8410" r="15087" b="15077"/>
          <a:stretch/>
        </p:blipFill>
        <p:spPr>
          <a:xfrm>
            <a:off x="6330461" y="1247602"/>
            <a:ext cx="5444197" cy="43576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98" t="24616" r="23703" b="52410"/>
          <a:stretch/>
        </p:blipFill>
        <p:spPr>
          <a:xfrm rot="10800000">
            <a:off x="709527" y="3256982"/>
            <a:ext cx="4937760" cy="157558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22031" y="1006806"/>
            <a:ext cx="569543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00CD1A"/>
                </a:solidFill>
                <a:latin typeface="TimesTen-Bold"/>
              </a:rPr>
              <a:t>Toughness </a:t>
            </a:r>
            <a:r>
              <a:rPr lang="en-IN" sz="2000" dirty="0">
                <a:solidFill>
                  <a:srgbClr val="000000"/>
                </a:solidFill>
                <a:latin typeface="TimesTen-Roman"/>
              </a:rPr>
              <a:t>is a mechanical term that is used in several contexts; loosely speaking</a:t>
            </a:r>
            <a:r>
              <a:rPr lang="en-IN" sz="2000" dirty="0" smtClean="0">
                <a:solidFill>
                  <a:srgbClr val="000000"/>
                </a:solidFill>
                <a:latin typeface="TimesTen-Roman"/>
              </a:rPr>
              <a:t>, it </a:t>
            </a:r>
            <a:r>
              <a:rPr lang="en-IN" sz="2000" dirty="0">
                <a:solidFill>
                  <a:srgbClr val="000000"/>
                </a:solidFill>
                <a:latin typeface="TimesTen-Roman"/>
              </a:rPr>
              <a:t>is a measure of the ability of a material to absorb energy up to fracture.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87887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8527" y="135175"/>
            <a:ext cx="15393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dirty="0"/>
              <a:t>HARDNESS</a:t>
            </a:r>
          </a:p>
        </p:txBody>
      </p:sp>
      <p:sp>
        <p:nvSpPr>
          <p:cNvPr id="6" name="Rectangle 5"/>
          <p:cNvSpPr/>
          <p:nvPr/>
        </p:nvSpPr>
        <p:spPr>
          <a:xfrm>
            <a:off x="318527" y="582612"/>
            <a:ext cx="114398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000000"/>
                </a:solidFill>
                <a:latin typeface="TimesTen-Roman"/>
              </a:rPr>
              <a:t>Another mechanical property that may be important to consider is </a:t>
            </a:r>
            <a:r>
              <a:rPr lang="en-IN" b="1" dirty="0">
                <a:solidFill>
                  <a:srgbClr val="00CD1A"/>
                </a:solidFill>
                <a:latin typeface="TimesTen-Bold"/>
              </a:rPr>
              <a:t>hardness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,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which is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a measure of a material’s resistance to localized plastic deformation (e.g., a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small dent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or a scratch).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318526" y="1334681"/>
            <a:ext cx="1143988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Early hardness tests were based on natural minerals with a </a:t>
            </a:r>
            <a:r>
              <a:rPr lang="en-IN" dirty="0" smtClean="0">
                <a:latin typeface="TimesTen-Roman"/>
              </a:rPr>
              <a:t>scale constructed </a:t>
            </a:r>
            <a:r>
              <a:rPr lang="en-IN" dirty="0">
                <a:latin typeface="TimesTen-Roman"/>
              </a:rPr>
              <a:t>solely on the ability of one material to scratch another that was softer</a:t>
            </a:r>
            <a:r>
              <a:rPr lang="en-IN" dirty="0" smtClean="0">
                <a:latin typeface="TimesTen-Roman"/>
              </a:rPr>
              <a:t>. </a:t>
            </a: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A </a:t>
            </a:r>
            <a:r>
              <a:rPr lang="en-IN" dirty="0">
                <a:latin typeface="TimesTen-Roman"/>
              </a:rPr>
              <a:t>qualitative and somewhat arbitrary hardness indexing scheme was devised</a:t>
            </a:r>
            <a:r>
              <a:rPr lang="en-IN" dirty="0" smtClean="0">
                <a:latin typeface="TimesTen-Roman"/>
              </a:rPr>
              <a:t>, termed </a:t>
            </a:r>
            <a:r>
              <a:rPr lang="en-IN" dirty="0">
                <a:latin typeface="TimesTen-Roman"/>
              </a:rPr>
              <a:t>the </a:t>
            </a:r>
            <a:r>
              <a:rPr lang="en-IN" dirty="0" err="1">
                <a:latin typeface="TimesTen-Roman"/>
              </a:rPr>
              <a:t>Mohs</a:t>
            </a:r>
            <a:r>
              <a:rPr lang="en-IN" dirty="0">
                <a:latin typeface="TimesTen-Roman"/>
              </a:rPr>
              <a:t> scale, which ranged from 1 on the soft end for </a:t>
            </a:r>
            <a:r>
              <a:rPr lang="en-IN" b="1" dirty="0">
                <a:latin typeface="TimesTen-Roman"/>
              </a:rPr>
              <a:t>talc</a:t>
            </a:r>
            <a:r>
              <a:rPr lang="en-IN" dirty="0">
                <a:latin typeface="TimesTen-Roman"/>
              </a:rPr>
              <a:t> to 10 for </a:t>
            </a:r>
            <a:r>
              <a:rPr lang="en-IN" b="1" dirty="0">
                <a:latin typeface="TimesTen-Roman"/>
              </a:rPr>
              <a:t>diamond</a:t>
            </a:r>
            <a:r>
              <a:rPr lang="en-IN" dirty="0">
                <a:latin typeface="TimesTen-Roman"/>
              </a:rPr>
              <a:t>.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318526" y="3012310"/>
            <a:ext cx="1143988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The </a:t>
            </a:r>
            <a:r>
              <a:rPr lang="en-IN" b="1" dirty="0">
                <a:solidFill>
                  <a:schemeClr val="accent6"/>
                </a:solidFill>
                <a:latin typeface="TimesTen-Roman"/>
              </a:rPr>
              <a:t>Rockwell tests</a:t>
            </a:r>
            <a:r>
              <a:rPr lang="en-IN" dirty="0">
                <a:latin typeface="TimesTen-Roman"/>
              </a:rPr>
              <a:t> constitute the most common method used to measure </a:t>
            </a:r>
            <a:r>
              <a:rPr lang="en-IN" dirty="0" smtClean="0">
                <a:latin typeface="TimesTen-Roman"/>
              </a:rPr>
              <a:t>hardness because </a:t>
            </a:r>
            <a:r>
              <a:rPr lang="en-IN" dirty="0">
                <a:latin typeface="TimesTen-Roman"/>
              </a:rPr>
              <a:t>they are so simple to perform and require no special skills.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It permits </a:t>
            </a:r>
            <a:r>
              <a:rPr lang="en-IN" dirty="0">
                <a:latin typeface="TimesTen-Roman"/>
              </a:rPr>
              <a:t>the testing of virtually all metal alloys (as well as </a:t>
            </a:r>
            <a:r>
              <a:rPr lang="en-IN" dirty="0" smtClean="0">
                <a:latin typeface="TimesTen-Roman"/>
              </a:rPr>
              <a:t>some polymers</a:t>
            </a:r>
            <a:r>
              <a:rPr lang="en-IN" dirty="0">
                <a:latin typeface="TimesTen-Roman"/>
              </a:rPr>
              <a:t>).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Indenters </a:t>
            </a:r>
            <a:r>
              <a:rPr lang="en-IN" dirty="0">
                <a:latin typeface="TimesTen-Roman"/>
              </a:rPr>
              <a:t>include spherical and hardened steel balls having </a:t>
            </a:r>
            <a:r>
              <a:rPr lang="en-IN" dirty="0" smtClean="0">
                <a:latin typeface="TimesTen-Roman"/>
              </a:rPr>
              <a:t>diameters of </a:t>
            </a:r>
            <a:r>
              <a:rPr lang="en-IN" dirty="0" smtClean="0"/>
              <a:t>1/16, 1/8, 1/4 and ½ </a:t>
            </a:r>
            <a:r>
              <a:rPr lang="en-IN" dirty="0" smtClean="0">
                <a:latin typeface="TimesTen-Roman"/>
              </a:rPr>
              <a:t>in</a:t>
            </a:r>
            <a:r>
              <a:rPr lang="en-IN" dirty="0">
                <a:latin typeface="TimesTen-Roman"/>
              </a:rPr>
              <a:t>. (1.588, 3.175, 6.350, and 12.70 mm), and a conical diamond (</a:t>
            </a:r>
            <a:r>
              <a:rPr lang="en-IN" dirty="0" err="1">
                <a:latin typeface="TimesTen-Roman"/>
              </a:rPr>
              <a:t>Brale</a:t>
            </a:r>
            <a:r>
              <a:rPr lang="en-IN" dirty="0" smtClean="0">
                <a:latin typeface="TimesTen-Roman"/>
              </a:rPr>
              <a:t>) indenter</a:t>
            </a:r>
            <a:r>
              <a:rPr lang="en-IN" dirty="0">
                <a:latin typeface="TimesTen-Roman"/>
              </a:rPr>
              <a:t>, which is used for the hardest materials.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318526" y="5359432"/>
            <a:ext cx="1136345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With this system, a hardness number is determined by the difference in </a:t>
            </a:r>
            <a:r>
              <a:rPr lang="en-IN" dirty="0" smtClean="0">
                <a:latin typeface="TimesTen-Roman"/>
              </a:rPr>
              <a:t>depth of </a:t>
            </a:r>
            <a:r>
              <a:rPr lang="en-IN" dirty="0">
                <a:latin typeface="TimesTen-Roman"/>
              </a:rPr>
              <a:t>penetration resulting from the application of an initial minor load followed by </a:t>
            </a:r>
            <a:r>
              <a:rPr lang="en-IN" dirty="0" smtClean="0">
                <a:latin typeface="TimesTen-Roman"/>
              </a:rPr>
              <a:t>a larger </a:t>
            </a:r>
            <a:r>
              <a:rPr lang="en-IN" dirty="0">
                <a:latin typeface="TimesTen-Roman"/>
              </a:rPr>
              <a:t>major load; utilization of a minor load enhances test accuracy.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84056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85102" y="3669337"/>
            <a:ext cx="5959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 err="1">
                <a:solidFill>
                  <a:srgbClr val="00CD1A"/>
                </a:solidFill>
                <a:latin typeface="HighlanderITC-Bold"/>
              </a:rPr>
              <a:t>Knoop</a:t>
            </a:r>
            <a:r>
              <a:rPr lang="en-IN" b="1" dirty="0">
                <a:solidFill>
                  <a:srgbClr val="00CD1A"/>
                </a:solidFill>
                <a:latin typeface="HighlanderITC-Bold"/>
              </a:rPr>
              <a:t> and Vickers </a:t>
            </a:r>
            <a:r>
              <a:rPr lang="en-IN" b="1" dirty="0" err="1">
                <a:solidFill>
                  <a:srgbClr val="00CD1A"/>
                </a:solidFill>
                <a:latin typeface="HighlanderITC-Bold"/>
              </a:rPr>
              <a:t>Microindentation</a:t>
            </a:r>
            <a:r>
              <a:rPr lang="en-IN" b="1" dirty="0">
                <a:solidFill>
                  <a:srgbClr val="00CD1A"/>
                </a:solidFill>
                <a:latin typeface="HighlanderITC-Bold"/>
              </a:rPr>
              <a:t> Hardness Tests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485102" y="4142686"/>
            <a:ext cx="1136345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Two other hardness-testing techniques are </a:t>
            </a:r>
            <a:r>
              <a:rPr lang="en-IN" dirty="0" err="1">
                <a:latin typeface="TimesTen-Roman"/>
              </a:rPr>
              <a:t>Knoop</a:t>
            </a:r>
            <a:r>
              <a:rPr lang="en-IN" dirty="0">
                <a:latin typeface="TimesTen-Roman"/>
              </a:rPr>
              <a:t> </a:t>
            </a:r>
            <a:r>
              <a:rPr lang="en-IN" dirty="0" smtClean="0">
                <a:latin typeface="TimesTen-Roman"/>
              </a:rPr>
              <a:t>and Vickers. </a:t>
            </a: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For </a:t>
            </a:r>
            <a:r>
              <a:rPr lang="en-IN" dirty="0">
                <a:latin typeface="TimesTen-Roman"/>
              </a:rPr>
              <a:t>each test a very small diamond </a:t>
            </a:r>
            <a:r>
              <a:rPr lang="en-IN" dirty="0" smtClean="0">
                <a:latin typeface="TimesTen-Roman"/>
              </a:rPr>
              <a:t>indenter having </a:t>
            </a:r>
            <a:r>
              <a:rPr lang="en-IN" dirty="0">
                <a:latin typeface="TimesTen-Roman"/>
              </a:rPr>
              <a:t>pyramidal geometry is forced into the surface of the specimen. </a:t>
            </a:r>
            <a:r>
              <a:rPr lang="en-IN" dirty="0" smtClean="0">
                <a:latin typeface="TimesTen-Roman"/>
              </a:rPr>
              <a:t>Applied loads </a:t>
            </a:r>
            <a:r>
              <a:rPr lang="en-IN" dirty="0">
                <a:latin typeface="TimesTen-Roman"/>
              </a:rPr>
              <a:t>are much smaller than for Rockwell and </a:t>
            </a:r>
            <a:r>
              <a:rPr lang="en-IN" dirty="0" err="1">
                <a:latin typeface="TimesTen-Roman"/>
              </a:rPr>
              <a:t>Brinell</a:t>
            </a:r>
            <a:r>
              <a:rPr lang="en-IN" dirty="0">
                <a:latin typeface="TimesTen-Roman"/>
              </a:rPr>
              <a:t>, ranging between 1 </a:t>
            </a:r>
            <a:r>
              <a:rPr lang="en-IN" dirty="0" smtClean="0">
                <a:latin typeface="TimesTen-Roman"/>
              </a:rPr>
              <a:t>and 1000 </a:t>
            </a:r>
            <a:r>
              <a:rPr lang="en-IN" dirty="0">
                <a:latin typeface="TimesTen-Roman"/>
              </a:rPr>
              <a:t>g</a:t>
            </a:r>
            <a:r>
              <a:rPr lang="en-IN" dirty="0" smtClean="0">
                <a:latin typeface="TimesTen-Roman"/>
              </a:rPr>
              <a:t>. </a:t>
            </a: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The </a:t>
            </a:r>
            <a:r>
              <a:rPr lang="en-IN" dirty="0">
                <a:latin typeface="TimesTen-Roman"/>
              </a:rPr>
              <a:t>resulting impression is observed under a microscope and measured; </a:t>
            </a:r>
            <a:r>
              <a:rPr lang="en-IN" dirty="0" smtClean="0">
                <a:latin typeface="TimesTen-Roman"/>
              </a:rPr>
              <a:t>this measurement </a:t>
            </a:r>
            <a:r>
              <a:rPr lang="en-IN" dirty="0">
                <a:latin typeface="TimesTen-Roman"/>
              </a:rPr>
              <a:t>is then converted into a hardness </a:t>
            </a:r>
            <a:r>
              <a:rPr lang="en-IN" dirty="0" smtClean="0">
                <a:latin typeface="TimesTen-Roman"/>
              </a:rPr>
              <a:t>number.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382071" y="190773"/>
            <a:ext cx="1165967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err="1">
                <a:solidFill>
                  <a:srgbClr val="00CD1A"/>
                </a:solidFill>
                <a:latin typeface="HighlanderITC-Bold"/>
              </a:rPr>
              <a:t>Brinell</a:t>
            </a:r>
            <a:r>
              <a:rPr lang="en-IN" b="1" dirty="0">
                <a:solidFill>
                  <a:srgbClr val="00CD1A"/>
                </a:solidFill>
                <a:latin typeface="HighlanderITC-Bold"/>
              </a:rPr>
              <a:t> Hardness </a:t>
            </a:r>
            <a:r>
              <a:rPr lang="en-IN" b="1" dirty="0" smtClean="0">
                <a:solidFill>
                  <a:srgbClr val="00CD1A"/>
                </a:solidFill>
                <a:latin typeface="HighlanderITC-Bold"/>
              </a:rPr>
              <a:t>Tests</a:t>
            </a:r>
            <a:r>
              <a:rPr lang="en-IN" sz="600" dirty="0" smtClean="0">
                <a:solidFill>
                  <a:srgbClr val="00CD1A"/>
                </a:solidFill>
                <a:latin typeface="HighlanderITC-Book"/>
              </a:rPr>
              <a:t>1</a:t>
            </a:r>
            <a:endParaRPr lang="en-IN" sz="600" dirty="0">
              <a:solidFill>
                <a:srgbClr val="00CD1A"/>
              </a:solidFill>
              <a:latin typeface="HighlanderITC-Book"/>
            </a:endParaRPr>
          </a:p>
          <a:p>
            <a:r>
              <a:rPr lang="en-IN" dirty="0">
                <a:solidFill>
                  <a:srgbClr val="000000"/>
                </a:solidFill>
                <a:latin typeface="TimesTen-Roman"/>
              </a:rPr>
              <a:t>In </a:t>
            </a:r>
            <a:r>
              <a:rPr lang="en-IN" dirty="0" err="1">
                <a:solidFill>
                  <a:srgbClr val="000000"/>
                </a:solidFill>
                <a:latin typeface="TimesTen-Roman"/>
              </a:rPr>
              <a:t>Brinell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 tests, as in Rockwell measurements, a hard, spherical indenter is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forced into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the surface of the metal to be tested. The diameter of the hardened steel (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or tungsten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carbide) indenter is 10.00 mm (0.394 in.). </a:t>
            </a:r>
            <a:endParaRPr lang="en-IN" dirty="0" smtClean="0">
              <a:solidFill>
                <a:srgbClr val="000000"/>
              </a:solidFill>
              <a:latin typeface="TimesTen-Roman"/>
            </a:endParaRPr>
          </a:p>
          <a:p>
            <a:endParaRPr lang="en-IN" dirty="0">
              <a:solidFill>
                <a:srgbClr val="000000"/>
              </a:solidFill>
              <a:latin typeface="TimesTen-Roman"/>
            </a:endParaRPr>
          </a:p>
          <a:p>
            <a:r>
              <a:rPr lang="en-IN" dirty="0" smtClean="0">
                <a:solidFill>
                  <a:srgbClr val="000000"/>
                </a:solidFill>
                <a:latin typeface="TimesTen-Roman"/>
              </a:rPr>
              <a:t>Standard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loads range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between 500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and 3000 kg in 500-kg increments; during a test, the load is maintained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constant for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a specified time (between 10 and 30 s). </a:t>
            </a:r>
            <a:endParaRPr lang="en-IN" dirty="0" smtClean="0">
              <a:solidFill>
                <a:srgbClr val="000000"/>
              </a:solidFill>
              <a:latin typeface="TimesTen-Roman"/>
            </a:endParaRPr>
          </a:p>
          <a:p>
            <a:endParaRPr lang="en-IN" dirty="0">
              <a:solidFill>
                <a:srgbClr val="000000"/>
              </a:solidFill>
              <a:latin typeface="TimesTen-Roman"/>
            </a:endParaRPr>
          </a:p>
          <a:p>
            <a:r>
              <a:rPr lang="en-IN" dirty="0" smtClean="0">
                <a:solidFill>
                  <a:srgbClr val="000000"/>
                </a:solidFill>
                <a:latin typeface="TimesTen-Roman"/>
              </a:rPr>
              <a:t>Harder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materials require greater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applied loads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. The </a:t>
            </a:r>
            <a:r>
              <a:rPr lang="en-IN" dirty="0" err="1">
                <a:solidFill>
                  <a:srgbClr val="000000"/>
                </a:solidFill>
                <a:latin typeface="TimesTen-Roman"/>
              </a:rPr>
              <a:t>Brinell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 hardness number, HB, is a function of both the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magnitude of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the load and the diameter of the resulting indentation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3000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735"/>
          <a:stretch/>
        </p:blipFill>
        <p:spPr>
          <a:xfrm rot="5400000">
            <a:off x="3327144" y="-2358477"/>
            <a:ext cx="5470771" cy="116871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18941" y="256435"/>
            <a:ext cx="34462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latin typeface="HighlanderITC-Bold"/>
              </a:rPr>
              <a:t>Hardness-Testing Techniques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2805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90040" y="731892"/>
            <a:ext cx="1134340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Any fracture process involves two steps—crack formation and </a:t>
            </a:r>
            <a:r>
              <a:rPr lang="en-IN" dirty="0" smtClean="0">
                <a:latin typeface="TimesTen-Roman"/>
              </a:rPr>
              <a:t>propagation—in response </a:t>
            </a:r>
            <a:r>
              <a:rPr lang="en-IN" dirty="0">
                <a:latin typeface="TimesTen-Roman"/>
              </a:rPr>
              <a:t>to an imposed stress</a:t>
            </a:r>
            <a:r>
              <a:rPr lang="en-IN" dirty="0" smtClean="0">
                <a:latin typeface="TimesTen-Roman"/>
              </a:rPr>
              <a:t>. </a:t>
            </a: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The </a:t>
            </a:r>
            <a:r>
              <a:rPr lang="en-IN" dirty="0">
                <a:latin typeface="TimesTen-Roman"/>
              </a:rPr>
              <a:t>mode of fracture is highly dependent on the </a:t>
            </a:r>
            <a:r>
              <a:rPr lang="en-IN" dirty="0" smtClean="0">
                <a:latin typeface="TimesTen-Roman"/>
              </a:rPr>
              <a:t>mechanism of </a:t>
            </a:r>
            <a:r>
              <a:rPr lang="en-IN" dirty="0">
                <a:latin typeface="TimesTen-Roman"/>
              </a:rPr>
              <a:t>crack propagation.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Ductile </a:t>
            </a:r>
            <a:r>
              <a:rPr lang="en-IN" dirty="0">
                <a:latin typeface="TimesTen-Roman"/>
              </a:rPr>
              <a:t>fracture is </a:t>
            </a:r>
            <a:r>
              <a:rPr lang="en-IN" dirty="0" smtClean="0">
                <a:latin typeface="TimesTen-Roman"/>
              </a:rPr>
              <a:t>characterized </a:t>
            </a:r>
            <a:r>
              <a:rPr lang="en-IN" dirty="0">
                <a:latin typeface="TimesTen-Roman"/>
              </a:rPr>
              <a:t>by extensive plastic </a:t>
            </a:r>
            <a:r>
              <a:rPr lang="en-IN" dirty="0" smtClean="0">
                <a:latin typeface="TimesTen-Roman"/>
              </a:rPr>
              <a:t>deformation in </a:t>
            </a:r>
            <a:r>
              <a:rPr lang="en-IN" dirty="0">
                <a:latin typeface="TimesTen-Roman"/>
              </a:rPr>
              <a:t>the vicinity of an advancing crack.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90040" y="2635974"/>
            <a:ext cx="108758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On the other hand, for brittle fracture</a:t>
            </a:r>
            <a:r>
              <a:rPr lang="en-IN" dirty="0" smtClean="0">
                <a:latin typeface="TimesTen-Roman"/>
              </a:rPr>
              <a:t>, cracks </a:t>
            </a:r>
            <a:r>
              <a:rPr lang="en-IN" dirty="0">
                <a:latin typeface="TimesTen-Roman"/>
              </a:rPr>
              <a:t>may spread extremely rapidly, with very little accompanying plastic deformation.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390040" y="3432061"/>
            <a:ext cx="11621851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Ductile fracture is almost always preferred for two reasons. First, brittle </a:t>
            </a:r>
            <a:r>
              <a:rPr lang="en-IN" dirty="0" smtClean="0">
                <a:latin typeface="TimesTen-Roman"/>
              </a:rPr>
              <a:t>fracture occurs </a:t>
            </a:r>
            <a:r>
              <a:rPr lang="en-IN" dirty="0">
                <a:latin typeface="TimesTen-Roman"/>
              </a:rPr>
              <a:t>suddenly and catastrophically without any warning; this is a </a:t>
            </a:r>
            <a:r>
              <a:rPr lang="en-IN" dirty="0" smtClean="0">
                <a:latin typeface="TimesTen-Roman"/>
              </a:rPr>
              <a:t>consequence of </a:t>
            </a:r>
            <a:r>
              <a:rPr lang="en-IN" dirty="0">
                <a:latin typeface="TimesTen-Roman"/>
              </a:rPr>
              <a:t>the spontaneous and rapid crack propagation.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On </a:t>
            </a:r>
            <a:r>
              <a:rPr lang="en-IN" dirty="0">
                <a:latin typeface="TimesTen-Roman"/>
              </a:rPr>
              <a:t>the other hand, for ductile fracture</a:t>
            </a:r>
            <a:r>
              <a:rPr lang="en-IN" dirty="0" smtClean="0">
                <a:latin typeface="TimesTen-Roman"/>
              </a:rPr>
              <a:t>, the </a:t>
            </a:r>
            <a:r>
              <a:rPr lang="en-IN" dirty="0">
                <a:latin typeface="TimesTen-Roman"/>
              </a:rPr>
              <a:t>presence of plastic deformation gives warning that fracture is imminent</a:t>
            </a:r>
            <a:r>
              <a:rPr lang="en-IN" dirty="0" smtClean="0">
                <a:latin typeface="TimesTen-Roman"/>
              </a:rPr>
              <a:t>, allowing </a:t>
            </a:r>
            <a:r>
              <a:rPr lang="en-IN" dirty="0">
                <a:latin typeface="TimesTen-Roman"/>
              </a:rPr>
              <a:t>preventive measures to be taken.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Second</a:t>
            </a:r>
            <a:r>
              <a:rPr lang="en-IN" dirty="0">
                <a:latin typeface="TimesTen-Roman"/>
              </a:rPr>
              <a:t>, more strain energy is </a:t>
            </a:r>
            <a:r>
              <a:rPr lang="en-IN" dirty="0" smtClean="0">
                <a:latin typeface="TimesTen-Roman"/>
              </a:rPr>
              <a:t>required to </a:t>
            </a:r>
            <a:r>
              <a:rPr lang="en-IN" dirty="0">
                <a:latin typeface="TimesTen-Roman"/>
              </a:rPr>
              <a:t>induce ductile fracture inasmuch as ductile materials are generally </a:t>
            </a:r>
            <a:r>
              <a:rPr lang="en-IN" dirty="0" smtClean="0">
                <a:latin typeface="TimesTen-Roman"/>
              </a:rPr>
              <a:t>tougher.</a:t>
            </a: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Under the </a:t>
            </a:r>
            <a:r>
              <a:rPr lang="en-IN" dirty="0">
                <a:latin typeface="TimesTen-Roman"/>
              </a:rPr>
              <a:t>action of an applied tensile stress, most metal alloys are ductile, whereas </a:t>
            </a:r>
            <a:r>
              <a:rPr lang="en-IN" dirty="0" smtClean="0">
                <a:latin typeface="TimesTen-Roman"/>
              </a:rPr>
              <a:t>ceramics are </a:t>
            </a:r>
            <a:r>
              <a:rPr lang="en-IN" dirty="0">
                <a:latin typeface="TimesTen-Roman"/>
              </a:rPr>
              <a:t>notably brittle, and polymers may exhibit both types of fracture.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152529" y="79849"/>
            <a:ext cx="40682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dirty="0"/>
              <a:t>FUNDAMENTALS OF FRACTURE</a:t>
            </a:r>
          </a:p>
        </p:txBody>
      </p:sp>
    </p:spTree>
    <p:extLst>
      <p:ext uri="{BB962C8B-B14F-4D97-AF65-F5344CB8AC3E}">
        <p14:creationId xmlns:p14="http://schemas.microsoft.com/office/powerpoint/2010/main" val="1965260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3626" y="356846"/>
            <a:ext cx="26654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/>
              <a:t>DUCTILE FRACTURE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581" y="818511"/>
            <a:ext cx="5443200" cy="478956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73627" y="1263877"/>
            <a:ext cx="617912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lphaLcParenBoth"/>
            </a:pPr>
            <a:r>
              <a:rPr lang="en-IN" dirty="0" smtClean="0">
                <a:latin typeface="TimesTen-Roman"/>
              </a:rPr>
              <a:t>Highly </a:t>
            </a:r>
            <a:r>
              <a:rPr lang="en-IN" dirty="0">
                <a:latin typeface="TimesTen-Roman"/>
              </a:rPr>
              <a:t>ductile fracture </a:t>
            </a:r>
            <a:r>
              <a:rPr lang="en-IN" dirty="0" smtClean="0">
                <a:latin typeface="TimesTen-Roman"/>
              </a:rPr>
              <a:t>in which </a:t>
            </a:r>
            <a:r>
              <a:rPr lang="en-IN" dirty="0">
                <a:latin typeface="TimesTen-Roman"/>
              </a:rPr>
              <a:t>the specimen necks down to a point</a:t>
            </a:r>
            <a:r>
              <a:rPr lang="en-IN" dirty="0" smtClean="0">
                <a:latin typeface="TimesTen-Roman"/>
              </a:rPr>
              <a:t>. </a:t>
            </a:r>
          </a:p>
          <a:p>
            <a:endParaRPr lang="en-IN" dirty="0" smtClean="0">
              <a:latin typeface="TimesTen-Roman"/>
            </a:endParaRPr>
          </a:p>
          <a:p>
            <a:pPr marL="342900" indent="-342900">
              <a:buAutoNum type="alphaLcParenBoth"/>
            </a:pPr>
            <a:r>
              <a:rPr lang="en-IN" dirty="0" smtClean="0">
                <a:latin typeface="TimesTen-Roman"/>
              </a:rPr>
              <a:t>Moderately </a:t>
            </a:r>
            <a:r>
              <a:rPr lang="en-IN" dirty="0">
                <a:latin typeface="TimesTen-Roman"/>
              </a:rPr>
              <a:t>ductile fracture after some</a:t>
            </a:r>
          </a:p>
          <a:p>
            <a:r>
              <a:rPr lang="en-IN" dirty="0">
                <a:latin typeface="TimesTen-Roman"/>
              </a:rPr>
              <a:t>necking.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(</a:t>
            </a:r>
            <a:r>
              <a:rPr lang="en-IN" i="1" dirty="0">
                <a:latin typeface="TimesTen-Italic"/>
              </a:rPr>
              <a:t>c</a:t>
            </a:r>
            <a:r>
              <a:rPr lang="en-IN" dirty="0">
                <a:latin typeface="TimesTen-Roman"/>
              </a:rPr>
              <a:t>) Brittle fracture without </a:t>
            </a:r>
            <a:r>
              <a:rPr lang="en-IN" dirty="0" smtClean="0">
                <a:latin typeface="TimesTen-Roman"/>
              </a:rPr>
              <a:t>any plastic  deformation</a:t>
            </a:r>
            <a:r>
              <a:rPr lang="en-IN" dirty="0">
                <a:latin typeface="TimesTen-Roman"/>
              </a:rPr>
              <a:t>.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273626" y="3774409"/>
            <a:ext cx="600248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The most common type of tensile fracture profile for ductile metals is that </a:t>
            </a:r>
            <a:r>
              <a:rPr lang="en-IN" dirty="0" smtClean="0">
                <a:latin typeface="TimesTen-Roman"/>
              </a:rPr>
              <a:t>represented in </a:t>
            </a:r>
            <a:r>
              <a:rPr lang="en-IN" dirty="0">
                <a:latin typeface="TimesTen-Roman"/>
              </a:rPr>
              <a:t>Figure </a:t>
            </a:r>
            <a:r>
              <a:rPr lang="en-IN" i="1" dirty="0" smtClean="0">
                <a:latin typeface="TimesTen-Italic"/>
              </a:rPr>
              <a:t>b</a:t>
            </a:r>
            <a:r>
              <a:rPr lang="en-IN" dirty="0">
                <a:latin typeface="TimesTen-Roman"/>
              </a:rPr>
              <a:t>, where fracture is preceded by only a moderate amount of necking.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00761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940" t="16697" r="48696" b="6547"/>
          <a:stretch/>
        </p:blipFill>
        <p:spPr>
          <a:xfrm>
            <a:off x="6731203" y="445623"/>
            <a:ext cx="5259027" cy="624419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6621" y="613064"/>
            <a:ext cx="63660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The fracture process normally occurs in several </a:t>
            </a:r>
            <a:r>
              <a:rPr lang="en-IN" dirty="0" smtClean="0">
                <a:latin typeface="TimesTen-Roman"/>
              </a:rPr>
              <a:t>stages. </a:t>
            </a: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First, after </a:t>
            </a:r>
            <a:r>
              <a:rPr lang="en-IN" dirty="0">
                <a:latin typeface="TimesTen-Roman"/>
              </a:rPr>
              <a:t>necking begins, small cavities, or </a:t>
            </a:r>
            <a:r>
              <a:rPr lang="en-IN" dirty="0" err="1">
                <a:latin typeface="TimesTen-Roman"/>
              </a:rPr>
              <a:t>microvoids</a:t>
            </a:r>
            <a:r>
              <a:rPr lang="en-IN" dirty="0">
                <a:latin typeface="TimesTen-Roman"/>
              </a:rPr>
              <a:t>, form in the interior of the </a:t>
            </a:r>
            <a:r>
              <a:rPr lang="en-IN" dirty="0" smtClean="0">
                <a:latin typeface="TimesTen-Roman"/>
              </a:rPr>
              <a:t>cross section</a:t>
            </a:r>
            <a:r>
              <a:rPr lang="en-IN" dirty="0">
                <a:latin typeface="TimesTen-Roman"/>
              </a:rPr>
              <a:t>, as indicated in Figure </a:t>
            </a:r>
            <a:r>
              <a:rPr lang="en-IN" i="1" dirty="0" smtClean="0">
                <a:latin typeface="TimesTen-Italic"/>
              </a:rPr>
              <a:t>b</a:t>
            </a:r>
            <a:r>
              <a:rPr lang="en-IN" dirty="0">
                <a:latin typeface="TimesTen-Roman"/>
              </a:rPr>
              <a:t>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Next</a:t>
            </a:r>
            <a:r>
              <a:rPr lang="en-IN" dirty="0">
                <a:latin typeface="TimesTen-Roman"/>
              </a:rPr>
              <a:t>, as deformation continues, these </a:t>
            </a:r>
            <a:r>
              <a:rPr lang="en-IN" dirty="0" err="1" smtClean="0">
                <a:latin typeface="TimesTen-Roman"/>
              </a:rPr>
              <a:t>microvoids</a:t>
            </a:r>
            <a:r>
              <a:rPr lang="en-IN" dirty="0" smtClean="0">
                <a:latin typeface="TimesTen-Roman"/>
              </a:rPr>
              <a:t> enlarge</a:t>
            </a:r>
            <a:r>
              <a:rPr lang="en-IN" dirty="0">
                <a:latin typeface="TimesTen-Roman"/>
              </a:rPr>
              <a:t>, come together, and coalesce to form an elliptical crack, which has its </a:t>
            </a:r>
            <a:r>
              <a:rPr lang="en-IN" dirty="0" smtClean="0">
                <a:latin typeface="TimesTen-Roman"/>
              </a:rPr>
              <a:t>long axis </a:t>
            </a:r>
            <a:r>
              <a:rPr lang="en-IN" dirty="0">
                <a:latin typeface="TimesTen-Roman"/>
              </a:rPr>
              <a:t>perpendicular to the stress direction</a:t>
            </a:r>
            <a:r>
              <a:rPr lang="en-IN" dirty="0" smtClean="0">
                <a:latin typeface="TimesTen-Roman"/>
              </a:rPr>
              <a:t>.</a:t>
            </a: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The </a:t>
            </a:r>
            <a:r>
              <a:rPr lang="en-IN" dirty="0">
                <a:latin typeface="TimesTen-Roman"/>
              </a:rPr>
              <a:t>crack continues to grow in a </a:t>
            </a:r>
            <a:r>
              <a:rPr lang="en-IN" dirty="0" smtClean="0">
                <a:latin typeface="TimesTen-Roman"/>
              </a:rPr>
              <a:t>direction parallel </a:t>
            </a:r>
            <a:r>
              <a:rPr lang="en-IN" dirty="0">
                <a:latin typeface="TimesTen-Roman"/>
              </a:rPr>
              <a:t>to its major axis by this </a:t>
            </a:r>
            <a:r>
              <a:rPr lang="en-IN" dirty="0" err="1">
                <a:latin typeface="TimesTen-Roman"/>
              </a:rPr>
              <a:t>microvoid</a:t>
            </a:r>
            <a:r>
              <a:rPr lang="en-IN" dirty="0">
                <a:latin typeface="TimesTen-Roman"/>
              </a:rPr>
              <a:t> coalescence process (</a:t>
            </a:r>
            <a:r>
              <a:rPr lang="en-IN" dirty="0" smtClean="0">
                <a:latin typeface="TimesTen-Roman"/>
              </a:rPr>
              <a:t>Figure </a:t>
            </a:r>
            <a:r>
              <a:rPr lang="en-IN" i="1" dirty="0" smtClean="0">
                <a:latin typeface="TimesTen-Italic"/>
              </a:rPr>
              <a:t>c</a:t>
            </a:r>
            <a:r>
              <a:rPr lang="en-IN" dirty="0">
                <a:latin typeface="TimesTen-Roman"/>
              </a:rPr>
              <a:t>).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Finally, fracture </a:t>
            </a:r>
            <a:r>
              <a:rPr lang="en-IN" dirty="0">
                <a:latin typeface="TimesTen-Roman"/>
              </a:rPr>
              <a:t>ensues by the rapid propagation of a crack around the outer perimeter </a:t>
            </a:r>
            <a:r>
              <a:rPr lang="en-IN" dirty="0" smtClean="0">
                <a:latin typeface="TimesTen-Roman"/>
              </a:rPr>
              <a:t>of the </a:t>
            </a:r>
            <a:r>
              <a:rPr lang="en-IN" dirty="0">
                <a:latin typeface="TimesTen-Roman"/>
              </a:rPr>
              <a:t>neck </a:t>
            </a:r>
            <a:r>
              <a:rPr lang="en-IN" dirty="0" smtClean="0">
                <a:latin typeface="TimesTen-Roman"/>
              </a:rPr>
              <a:t>(Figure </a:t>
            </a:r>
            <a:r>
              <a:rPr lang="en-IN" i="1" dirty="0" smtClean="0">
                <a:latin typeface="TimesTen-Italic"/>
              </a:rPr>
              <a:t>d</a:t>
            </a:r>
            <a:r>
              <a:rPr lang="en-IN" dirty="0">
                <a:latin typeface="TimesTen-Roman"/>
              </a:rPr>
              <a:t>), by shear deformation at an angle of about </a:t>
            </a:r>
            <a:r>
              <a:rPr lang="en-IN" dirty="0" smtClean="0">
                <a:latin typeface="TimesTen-Roman"/>
              </a:rPr>
              <a:t>45</a:t>
            </a:r>
            <a:r>
              <a:rPr lang="en-IN" baseline="30000" dirty="0" smtClean="0">
                <a:latin typeface="TimesTen-Roman"/>
              </a:rPr>
              <a:t>0 </a:t>
            </a:r>
            <a:r>
              <a:rPr lang="en-IN" dirty="0" smtClean="0">
                <a:latin typeface="TimesTen-Roman"/>
              </a:rPr>
              <a:t>with </a:t>
            </a:r>
            <a:r>
              <a:rPr lang="en-IN" dirty="0">
                <a:latin typeface="TimesTen-Roman"/>
              </a:rPr>
              <a:t>the </a:t>
            </a:r>
            <a:r>
              <a:rPr lang="en-IN" dirty="0" smtClean="0">
                <a:latin typeface="TimesTen-Roman"/>
              </a:rPr>
              <a:t>tensile axis—this </a:t>
            </a:r>
            <a:r>
              <a:rPr lang="en-IN" dirty="0">
                <a:latin typeface="TimesTen-Roman"/>
              </a:rPr>
              <a:t>is the angle at which the shear stress is a maximum.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Sometimes </a:t>
            </a:r>
            <a:r>
              <a:rPr lang="en-IN" dirty="0">
                <a:latin typeface="TimesTen-Roman"/>
              </a:rPr>
              <a:t>a </a:t>
            </a:r>
            <a:r>
              <a:rPr lang="en-IN" dirty="0" smtClean="0">
                <a:latin typeface="TimesTen-Roman"/>
              </a:rPr>
              <a:t>fracture having </a:t>
            </a:r>
            <a:r>
              <a:rPr lang="en-IN" dirty="0">
                <a:latin typeface="TimesTen-Roman"/>
              </a:rPr>
              <a:t>this characteristic surface contour is termed a </a:t>
            </a:r>
            <a:r>
              <a:rPr lang="en-IN" i="1" dirty="0">
                <a:solidFill>
                  <a:srgbClr val="00B050"/>
                </a:solidFill>
                <a:latin typeface="TimesTen-Italic"/>
              </a:rPr>
              <a:t>cup-and-cone </a:t>
            </a:r>
            <a:r>
              <a:rPr lang="en-IN" i="1" dirty="0" smtClean="0">
                <a:solidFill>
                  <a:srgbClr val="00B050"/>
                </a:solidFill>
                <a:latin typeface="TimesTen-Italic"/>
              </a:rPr>
              <a:t>fracture </a:t>
            </a:r>
            <a:r>
              <a:rPr lang="en-IN" dirty="0" smtClean="0">
                <a:latin typeface="TimesTen-Roman"/>
              </a:rPr>
              <a:t>because </a:t>
            </a:r>
            <a:r>
              <a:rPr lang="en-IN" dirty="0">
                <a:latin typeface="TimesTen-Roman"/>
              </a:rPr>
              <a:t>one of the mating surfaces is in the form of a cup, the other like a cone.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3972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322" y="1510790"/>
            <a:ext cx="4004640" cy="2514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162" y="1510790"/>
            <a:ext cx="4004640" cy="2485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0" y="5277535"/>
            <a:ext cx="83158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(</a:t>
            </a:r>
            <a:r>
              <a:rPr lang="en-IN" i="1" dirty="0">
                <a:latin typeface="TimesTen-Italic"/>
              </a:rPr>
              <a:t>a</a:t>
            </a:r>
            <a:r>
              <a:rPr lang="en-IN" dirty="0">
                <a:latin typeface="TimesTen-Roman"/>
              </a:rPr>
              <a:t>) Cup-and-cone fracture in </a:t>
            </a:r>
            <a:r>
              <a:rPr lang="en-IN" dirty="0" err="1">
                <a:latin typeface="TimesTen-Roman"/>
              </a:rPr>
              <a:t>aluminum</a:t>
            </a:r>
            <a:r>
              <a:rPr lang="en-IN" dirty="0">
                <a:latin typeface="TimesTen-Roman"/>
              </a:rPr>
              <a:t>. (</a:t>
            </a:r>
            <a:r>
              <a:rPr lang="en-IN" i="1" dirty="0">
                <a:latin typeface="TimesTen-Italic"/>
              </a:rPr>
              <a:t>b</a:t>
            </a:r>
            <a:r>
              <a:rPr lang="en-IN" dirty="0">
                <a:latin typeface="TimesTen-Roman"/>
              </a:rPr>
              <a:t>) Brittle fracture in a mild steel.</a:t>
            </a:r>
            <a:endParaRPr lang="en-IN" dirty="0"/>
          </a:p>
        </p:txBody>
      </p:sp>
      <p:sp>
        <p:nvSpPr>
          <p:cNvPr id="2" name="TextBox 1"/>
          <p:cNvSpPr txBox="1"/>
          <p:nvPr/>
        </p:nvSpPr>
        <p:spPr>
          <a:xfrm>
            <a:off x="3574473" y="4374573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(a)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8146473" y="4324385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(b)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7236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3599" y="948690"/>
            <a:ext cx="397801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The measured fracture strengths for most brittle materials are significantly </a:t>
            </a:r>
            <a:r>
              <a:rPr lang="en-IN" dirty="0" smtClean="0">
                <a:latin typeface="TimesTen-Roman"/>
              </a:rPr>
              <a:t>lower than </a:t>
            </a:r>
            <a:r>
              <a:rPr lang="en-IN" dirty="0">
                <a:latin typeface="TimesTen-Roman"/>
              </a:rPr>
              <a:t>those predicted by theoretical calculations based on atomic bonding energies</a:t>
            </a:r>
            <a:r>
              <a:rPr lang="en-IN" dirty="0" smtClean="0">
                <a:latin typeface="TimesTen-Roman"/>
              </a:rPr>
              <a:t>. </a:t>
            </a: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This </a:t>
            </a:r>
            <a:r>
              <a:rPr lang="en-IN" dirty="0">
                <a:latin typeface="TimesTen-Roman"/>
              </a:rPr>
              <a:t>discrepancy is explained by the presence of very small, microscopic </a:t>
            </a:r>
            <a:r>
              <a:rPr lang="en-IN" dirty="0" smtClean="0">
                <a:latin typeface="TimesTen-Roman"/>
              </a:rPr>
              <a:t>flaws or </a:t>
            </a:r>
            <a:r>
              <a:rPr lang="en-IN" dirty="0">
                <a:latin typeface="TimesTen-Roman"/>
              </a:rPr>
              <a:t>cracks that always exist under normal conditions at the surface and within </a:t>
            </a:r>
            <a:r>
              <a:rPr lang="en-IN" dirty="0" smtClean="0">
                <a:latin typeface="TimesTen-Roman"/>
              </a:rPr>
              <a:t>the interior </a:t>
            </a:r>
            <a:r>
              <a:rPr lang="en-IN" dirty="0">
                <a:latin typeface="TimesTen-Roman"/>
              </a:rPr>
              <a:t>of a body of material</a:t>
            </a:r>
            <a:r>
              <a:rPr lang="en-IN" dirty="0" smtClean="0">
                <a:latin typeface="TimesTen-Roman"/>
              </a:rPr>
              <a:t>.</a:t>
            </a: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These </a:t>
            </a:r>
            <a:r>
              <a:rPr lang="en-IN" dirty="0">
                <a:latin typeface="TimesTen-Roman"/>
              </a:rPr>
              <a:t>flaws are a detriment to the fracture </a:t>
            </a:r>
            <a:r>
              <a:rPr lang="en-IN" dirty="0" smtClean="0">
                <a:latin typeface="TimesTen-Roman"/>
              </a:rPr>
              <a:t>strength because </a:t>
            </a:r>
            <a:r>
              <a:rPr lang="en-IN" dirty="0">
                <a:latin typeface="TimesTen-Roman"/>
              </a:rPr>
              <a:t>an applied stress may be amplified or concentrated at the tip, the </a:t>
            </a:r>
            <a:r>
              <a:rPr lang="en-IN" dirty="0" smtClean="0">
                <a:latin typeface="TimesTen-Roman"/>
              </a:rPr>
              <a:t>magnitude of </a:t>
            </a:r>
            <a:r>
              <a:rPr lang="en-IN" dirty="0">
                <a:latin typeface="TimesTen-Roman"/>
              </a:rPr>
              <a:t>this amplification depending on crack orientation and geometry.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8434" t="23279" r="26381" b="9511"/>
          <a:stretch/>
        </p:blipFill>
        <p:spPr>
          <a:xfrm>
            <a:off x="4511914" y="462080"/>
            <a:ext cx="7680086" cy="445205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091922" y="5277058"/>
            <a:ext cx="688804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(</a:t>
            </a:r>
            <a:r>
              <a:rPr lang="en-IN" i="1" dirty="0">
                <a:latin typeface="TimesTen-Italic"/>
              </a:rPr>
              <a:t>a</a:t>
            </a:r>
            <a:r>
              <a:rPr lang="en-IN" dirty="0">
                <a:latin typeface="TimesTen-Roman"/>
              </a:rPr>
              <a:t>) The geometry of surface and internal cracks. (</a:t>
            </a:r>
            <a:r>
              <a:rPr lang="en-IN" i="1" dirty="0">
                <a:latin typeface="TimesTen-Italic"/>
              </a:rPr>
              <a:t>b</a:t>
            </a:r>
            <a:r>
              <a:rPr lang="en-IN" dirty="0">
                <a:latin typeface="TimesTen-Roman"/>
              </a:rPr>
              <a:t>) Schematic stress </a:t>
            </a:r>
            <a:r>
              <a:rPr lang="en-IN" dirty="0" smtClean="0">
                <a:latin typeface="TimesTen-Roman"/>
              </a:rPr>
              <a:t>profile along </a:t>
            </a:r>
            <a:r>
              <a:rPr lang="en-IN" dirty="0">
                <a:latin typeface="TimesTen-Roman"/>
              </a:rPr>
              <a:t>the line </a:t>
            </a:r>
            <a:r>
              <a:rPr lang="en-IN" i="1" dirty="0" smtClean="0">
                <a:latin typeface="TimesTen-Italic"/>
              </a:rPr>
              <a:t>X</a:t>
            </a:r>
            <a:r>
              <a:rPr lang="en-IN" dirty="0" smtClean="0">
                <a:latin typeface="TimesTen-Roman"/>
              </a:rPr>
              <a:t>–</a:t>
            </a:r>
            <a:r>
              <a:rPr lang="en-IN" i="1" dirty="0" smtClean="0">
                <a:latin typeface="TimesTen-Italic"/>
              </a:rPr>
              <a:t>X’</a:t>
            </a:r>
            <a:r>
              <a:rPr lang="en-IN" dirty="0" smtClean="0">
                <a:latin typeface="Optr"/>
              </a:rPr>
              <a:t> </a:t>
            </a:r>
            <a:r>
              <a:rPr lang="en-IN" dirty="0">
                <a:latin typeface="TimesTen-Roman"/>
              </a:rPr>
              <a:t>in (</a:t>
            </a:r>
            <a:r>
              <a:rPr lang="en-IN" i="1" dirty="0">
                <a:latin typeface="TimesTen-Italic"/>
              </a:rPr>
              <a:t>a</a:t>
            </a:r>
            <a:r>
              <a:rPr lang="en-IN" dirty="0">
                <a:latin typeface="TimesTen-Roman"/>
              </a:rPr>
              <a:t>), demonstrating stress amplification at crack tip positions.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344780" y="231248"/>
            <a:ext cx="49927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dirty="0"/>
              <a:t>PRINCIPLES OF FRACTURE MECHANICS</a:t>
            </a:r>
          </a:p>
        </p:txBody>
      </p:sp>
    </p:spTree>
    <p:extLst>
      <p:ext uri="{BB962C8B-B14F-4D97-AF65-F5344CB8AC3E}">
        <p14:creationId xmlns:p14="http://schemas.microsoft.com/office/powerpoint/2010/main" val="82318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24069" y="257018"/>
            <a:ext cx="1143587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As indicated by this profile, the magnitude of </a:t>
            </a:r>
            <a:r>
              <a:rPr lang="en-IN" dirty="0" smtClean="0">
                <a:latin typeface="TimesTen-Roman"/>
              </a:rPr>
              <a:t>this localized </a:t>
            </a:r>
            <a:r>
              <a:rPr lang="en-IN" dirty="0">
                <a:latin typeface="TimesTen-Roman"/>
              </a:rPr>
              <a:t>stress diminishes with distance away from the crack tip.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At </a:t>
            </a:r>
            <a:r>
              <a:rPr lang="en-IN" dirty="0">
                <a:latin typeface="TimesTen-Roman"/>
              </a:rPr>
              <a:t>positions far removed, the stress is just the nominal stress or the applied load divided </a:t>
            </a:r>
            <a:r>
              <a:rPr lang="en-IN" dirty="0" smtClean="0">
                <a:latin typeface="TimesTen-Roman"/>
              </a:rPr>
              <a:t>by the </a:t>
            </a:r>
            <a:r>
              <a:rPr lang="en-IN" dirty="0">
                <a:latin typeface="TimesTen-Roman"/>
              </a:rPr>
              <a:t>specimen cross-sectional area (perpendicular to this load).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Due </a:t>
            </a:r>
            <a:r>
              <a:rPr lang="en-IN" dirty="0">
                <a:latin typeface="TimesTen-Roman"/>
              </a:rPr>
              <a:t>to their </a:t>
            </a:r>
            <a:r>
              <a:rPr lang="en-IN" dirty="0" smtClean="0">
                <a:latin typeface="TimesTen-Roman"/>
              </a:rPr>
              <a:t>ability to </a:t>
            </a:r>
            <a:r>
              <a:rPr lang="en-IN" dirty="0">
                <a:latin typeface="TimesTen-Roman"/>
              </a:rPr>
              <a:t>amplify an applied stress in their locale, these flaws are sometimes </a:t>
            </a:r>
            <a:r>
              <a:rPr lang="en-IN" dirty="0" smtClean="0">
                <a:latin typeface="TimesTen-Roman"/>
              </a:rPr>
              <a:t>called </a:t>
            </a:r>
            <a:r>
              <a:rPr lang="en-IN" dirty="0" smtClean="0">
                <a:solidFill>
                  <a:srgbClr val="00B050"/>
                </a:solidFill>
                <a:latin typeface="TimesTen-Roman"/>
              </a:rPr>
              <a:t>stress </a:t>
            </a:r>
            <a:r>
              <a:rPr lang="en-IN" dirty="0">
                <a:solidFill>
                  <a:srgbClr val="00B050"/>
                </a:solidFill>
                <a:latin typeface="TimesTen-Roman"/>
              </a:rPr>
              <a:t>raisers.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4069" y="2599152"/>
            <a:ext cx="115293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If it is assumed that a crack is similar to an elliptical hole through a plate, </a:t>
            </a:r>
            <a:r>
              <a:rPr lang="en-IN" dirty="0" smtClean="0">
                <a:latin typeface="TimesTen-Roman"/>
              </a:rPr>
              <a:t>and is </a:t>
            </a:r>
            <a:r>
              <a:rPr lang="en-IN" dirty="0">
                <a:latin typeface="TimesTen-Roman"/>
              </a:rPr>
              <a:t>oriented perpendicular to the applied stress, the maximum </a:t>
            </a:r>
            <a:r>
              <a:rPr lang="en-IN" dirty="0" smtClean="0">
                <a:latin typeface="TimesTen-Roman"/>
              </a:rPr>
              <a:t>stress </a:t>
            </a:r>
            <a:r>
              <a:rPr lang="en-IN" dirty="0" smtClean="0">
                <a:latin typeface="TimesTen-Roman"/>
                <a:sym typeface="Symbol" panose="05050102010706020507" pitchFamily="18" charset="2"/>
              </a:rPr>
              <a:t></a:t>
            </a:r>
            <a:r>
              <a:rPr lang="en-IN" baseline="-25000" dirty="0" smtClean="0">
                <a:latin typeface="TimesTen-Roman"/>
                <a:sym typeface="Symbol" panose="05050102010706020507" pitchFamily="18" charset="2"/>
              </a:rPr>
              <a:t>m</a:t>
            </a:r>
            <a:r>
              <a:rPr lang="en-IN" dirty="0" smtClean="0">
                <a:latin typeface="TimesTen-Roman"/>
              </a:rPr>
              <a:t>, </a:t>
            </a:r>
            <a:r>
              <a:rPr lang="en-IN" dirty="0">
                <a:latin typeface="TimesTen-Roman"/>
              </a:rPr>
              <a:t>occurs </a:t>
            </a:r>
            <a:r>
              <a:rPr lang="en-IN" dirty="0" smtClean="0">
                <a:latin typeface="TimesTen-Roman"/>
              </a:rPr>
              <a:t>at the </a:t>
            </a:r>
            <a:r>
              <a:rPr lang="en-IN" dirty="0">
                <a:latin typeface="TimesTen-Roman"/>
              </a:rPr>
              <a:t>crack tip and may be approximated </a:t>
            </a:r>
            <a:r>
              <a:rPr lang="en-IN" dirty="0" smtClean="0">
                <a:latin typeface="TimesTen-Roman"/>
              </a:rPr>
              <a:t>by: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152" y="3692781"/>
            <a:ext cx="2970262" cy="121406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177307" y="3556293"/>
            <a:ext cx="66826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latin typeface="TimesTen-Roman"/>
              </a:rPr>
              <a:t>Where</a:t>
            </a:r>
            <a:r>
              <a:rPr lang="en-IN" dirty="0">
                <a:latin typeface="TimesTen-Roman"/>
                <a:sym typeface="Symbol" panose="05050102010706020507" pitchFamily="18" charset="2"/>
              </a:rPr>
              <a:t> </a:t>
            </a:r>
            <a:r>
              <a:rPr lang="en-IN" dirty="0" smtClean="0">
                <a:latin typeface="TimesTen-Roman"/>
                <a:sym typeface="Symbol" panose="05050102010706020507" pitchFamily="18" charset="2"/>
              </a:rPr>
              <a:t></a:t>
            </a:r>
            <a:r>
              <a:rPr lang="en-IN" baseline="-25000" dirty="0" smtClean="0">
                <a:latin typeface="TimesTen-Roman"/>
                <a:sym typeface="Symbol" panose="05050102010706020507" pitchFamily="18" charset="2"/>
              </a:rPr>
              <a:t>0</a:t>
            </a:r>
            <a:r>
              <a:rPr lang="en-IN" dirty="0" smtClean="0">
                <a:latin typeface="TimesTen-Roman"/>
              </a:rPr>
              <a:t>  </a:t>
            </a:r>
            <a:r>
              <a:rPr lang="en-IN" dirty="0">
                <a:latin typeface="TimesTen-Roman"/>
              </a:rPr>
              <a:t>is the magnitude of the nominal applied tensile stress, </a:t>
            </a:r>
            <a:r>
              <a:rPr lang="en-IN" dirty="0" smtClean="0">
                <a:latin typeface="TimesTen-Roman"/>
                <a:sym typeface="Symbol" panose="05050102010706020507" pitchFamily="18" charset="2"/>
              </a:rPr>
              <a:t></a:t>
            </a:r>
            <a:r>
              <a:rPr lang="en-IN" baseline="-25000" dirty="0" smtClean="0">
                <a:latin typeface="TimesTen-Roman"/>
                <a:sym typeface="Symbol" panose="05050102010706020507" pitchFamily="18" charset="2"/>
              </a:rPr>
              <a:t>t </a:t>
            </a:r>
            <a:r>
              <a:rPr lang="en-IN" dirty="0" smtClean="0">
                <a:latin typeface="TimesTen-Roman"/>
              </a:rPr>
              <a:t>is </a:t>
            </a:r>
            <a:r>
              <a:rPr lang="en-IN" dirty="0">
                <a:latin typeface="TimesTen-Roman"/>
              </a:rPr>
              <a:t>the radius </a:t>
            </a:r>
            <a:r>
              <a:rPr lang="en-IN" dirty="0" smtClean="0">
                <a:latin typeface="TimesTen-Roman"/>
              </a:rPr>
              <a:t>of curvature </a:t>
            </a:r>
            <a:r>
              <a:rPr lang="en-IN" dirty="0">
                <a:latin typeface="TimesTen-Roman"/>
              </a:rPr>
              <a:t>of the crack </a:t>
            </a:r>
            <a:r>
              <a:rPr lang="en-IN" dirty="0" smtClean="0">
                <a:latin typeface="TimesTen-Roman"/>
              </a:rPr>
              <a:t>tip, </a:t>
            </a:r>
            <a:r>
              <a:rPr lang="en-IN" dirty="0">
                <a:latin typeface="TimesTen-Roman"/>
              </a:rPr>
              <a:t>and </a:t>
            </a:r>
            <a:r>
              <a:rPr lang="en-IN" b="1" i="1" dirty="0">
                <a:latin typeface="TimesTen-Italic"/>
              </a:rPr>
              <a:t>a</a:t>
            </a:r>
            <a:r>
              <a:rPr lang="en-IN" i="1" dirty="0">
                <a:latin typeface="TimesTen-Italic"/>
              </a:rPr>
              <a:t> </a:t>
            </a:r>
            <a:r>
              <a:rPr lang="en-IN" dirty="0">
                <a:latin typeface="TimesTen-Roman"/>
              </a:rPr>
              <a:t>represents the length of a </a:t>
            </a:r>
            <a:r>
              <a:rPr lang="en-IN" dirty="0" smtClean="0">
                <a:latin typeface="TimesTen-Roman"/>
              </a:rPr>
              <a:t>surface crack</a:t>
            </a:r>
            <a:r>
              <a:rPr lang="en-IN" dirty="0">
                <a:latin typeface="TimesTen-Roman"/>
              </a:rPr>
              <a:t>, or half of the length of an internal crack.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278596" y="5203921"/>
            <a:ext cx="9436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Sometimes </a:t>
            </a:r>
            <a:r>
              <a:rPr lang="en-IN" dirty="0">
                <a:latin typeface="TimesTen-Roman"/>
                <a:sym typeface="Symbol" panose="05050102010706020507" pitchFamily="18" charset="2"/>
              </a:rPr>
              <a:t></a:t>
            </a:r>
            <a:r>
              <a:rPr lang="en-IN" baseline="-25000" dirty="0">
                <a:latin typeface="TimesTen-Roman"/>
                <a:sym typeface="Symbol" panose="05050102010706020507" pitchFamily="18" charset="2"/>
              </a:rPr>
              <a:t>m </a:t>
            </a:r>
            <a:r>
              <a:rPr lang="en-IN" dirty="0" smtClean="0">
                <a:latin typeface="TimesTen-Roman"/>
                <a:sym typeface="Symbol" panose="05050102010706020507" pitchFamily="18" charset="2"/>
              </a:rPr>
              <a:t>/</a:t>
            </a:r>
            <a:r>
              <a:rPr lang="en-IN" baseline="-25000" dirty="0">
                <a:latin typeface="TimesTen-Roman"/>
                <a:sym typeface="Symbol" panose="05050102010706020507" pitchFamily="18" charset="2"/>
              </a:rPr>
              <a:t>0 </a:t>
            </a:r>
            <a:r>
              <a:rPr lang="en-IN" dirty="0" smtClean="0">
                <a:latin typeface="TimesTen-Roman"/>
              </a:rPr>
              <a:t>the </a:t>
            </a:r>
            <a:r>
              <a:rPr lang="en-IN" dirty="0">
                <a:latin typeface="TimesTen-Roman"/>
              </a:rPr>
              <a:t>ratio is denoted as the </a:t>
            </a:r>
            <a:r>
              <a:rPr lang="en-IN" i="1" dirty="0" smtClean="0">
                <a:solidFill>
                  <a:srgbClr val="00B050"/>
                </a:solidFill>
                <a:latin typeface="TimesTen-Italic"/>
              </a:rPr>
              <a:t>stress concentration factor </a:t>
            </a:r>
            <a:r>
              <a:rPr lang="en-IN" i="1" dirty="0" err="1" smtClean="0">
                <a:latin typeface="TimesTen-Italic"/>
              </a:rPr>
              <a:t>K</a:t>
            </a:r>
            <a:r>
              <a:rPr lang="en-IN" i="1" baseline="-25000" dirty="0" err="1" smtClean="0">
                <a:latin typeface="TimesTen-Italic"/>
              </a:rPr>
              <a:t>t</a:t>
            </a:r>
            <a:endParaRPr lang="en-IN" baseline="-25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263" y="5729891"/>
            <a:ext cx="2649509" cy="95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891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06335" y="93376"/>
            <a:ext cx="33396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Stress-strain behavior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442945" y="464692"/>
            <a:ext cx="63554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Stress = Force/cross section area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Force can be applied on materials in tension, compression, shear or combination of any combination of these forces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Deformation of the material in response to applied force is called strain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Shear Modulus (G) = (F/A)/(</a:t>
            </a:r>
            <a:r>
              <a:rPr lang="en-US" sz="2000" dirty="0" smtClean="0">
                <a:sym typeface="Symbol" panose="05050102010706020507" pitchFamily="18" charset="2"/>
              </a:rPr>
              <a:t>l/l) , Shear strain - l/l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442945" y="3147398"/>
            <a:ext cx="582533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For isotropic materials:</a:t>
            </a:r>
          </a:p>
          <a:p>
            <a:r>
              <a:rPr lang="en-US" sz="2000" dirty="0" smtClean="0"/>
              <a:t>	  E = 2G(1+</a:t>
            </a:r>
            <a:r>
              <a:rPr lang="en-US" sz="2000" dirty="0" smtClean="0">
                <a:sym typeface="Symbol" panose="05050102010706020507" pitchFamily="18" charset="2"/>
              </a:rPr>
              <a:t>)</a:t>
            </a:r>
          </a:p>
          <a:p>
            <a:r>
              <a:rPr lang="en-US" sz="2000" dirty="0" smtClean="0">
                <a:sym typeface="Symbol" panose="05050102010706020507" pitchFamily="18" charset="2"/>
              </a:rPr>
              <a:t>	   is </a:t>
            </a:r>
            <a:r>
              <a:rPr lang="en-US" sz="2000" dirty="0">
                <a:sym typeface="Symbol" panose="05050102010706020507" pitchFamily="18" charset="2"/>
              </a:rPr>
              <a:t>P</a:t>
            </a:r>
            <a:r>
              <a:rPr lang="en-US" sz="2000" dirty="0" smtClean="0">
                <a:sym typeface="Symbol" panose="05050102010706020507" pitchFamily="18" charset="2"/>
              </a:rPr>
              <a:t>oisson’s ratio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ym typeface="Symbol" panose="05050102010706020507" pitchFamily="18" charset="2"/>
              </a:rPr>
              <a:t>Poisson’s ratio is defined as negative ratio of the transverse strain to longitudinal strain</a:t>
            </a: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5992" t="17301" r="29789" b="6509"/>
          <a:stretch/>
        </p:blipFill>
        <p:spPr>
          <a:xfrm>
            <a:off x="6639339" y="1"/>
            <a:ext cx="5652052" cy="54753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76470" y="5550039"/>
            <a:ext cx="113836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(</a:t>
            </a:r>
            <a:r>
              <a:rPr lang="en-IN" i="1" dirty="0">
                <a:latin typeface="TimesTen-Italic"/>
              </a:rPr>
              <a:t>a</a:t>
            </a:r>
            <a:r>
              <a:rPr lang="en-IN" dirty="0">
                <a:latin typeface="TimesTen-Roman"/>
              </a:rPr>
              <a:t>) </a:t>
            </a:r>
            <a:r>
              <a:rPr lang="en-IN" dirty="0" smtClean="0">
                <a:latin typeface="TimesTen-Roman"/>
              </a:rPr>
              <a:t>Schematic illustration </a:t>
            </a:r>
            <a:r>
              <a:rPr lang="en-IN" dirty="0">
                <a:latin typeface="TimesTen-Roman"/>
              </a:rPr>
              <a:t>of how </a:t>
            </a:r>
            <a:r>
              <a:rPr lang="en-IN" dirty="0" smtClean="0">
                <a:latin typeface="TimesTen-Roman"/>
              </a:rPr>
              <a:t>a tensile </a:t>
            </a:r>
            <a:r>
              <a:rPr lang="en-IN" dirty="0">
                <a:latin typeface="TimesTen-Roman"/>
              </a:rPr>
              <a:t>load </a:t>
            </a:r>
            <a:r>
              <a:rPr lang="en-IN" dirty="0" smtClean="0">
                <a:latin typeface="TimesTen-Roman"/>
              </a:rPr>
              <a:t>produces an elongation. </a:t>
            </a:r>
            <a:r>
              <a:rPr lang="en-IN" dirty="0">
                <a:latin typeface="TimesTen-Roman"/>
              </a:rPr>
              <a:t>Dashed </a:t>
            </a:r>
            <a:r>
              <a:rPr lang="en-IN" dirty="0" smtClean="0">
                <a:latin typeface="TimesTen-Roman"/>
              </a:rPr>
              <a:t>lines represent </a:t>
            </a:r>
            <a:r>
              <a:rPr lang="en-IN" dirty="0">
                <a:latin typeface="TimesTen-Roman"/>
              </a:rPr>
              <a:t>the </a:t>
            </a:r>
            <a:r>
              <a:rPr lang="en-IN" dirty="0" smtClean="0">
                <a:latin typeface="TimesTen-Roman"/>
              </a:rPr>
              <a:t>shape before </a:t>
            </a:r>
            <a:r>
              <a:rPr lang="en-IN" dirty="0">
                <a:latin typeface="TimesTen-Roman"/>
              </a:rPr>
              <a:t>deformation</a:t>
            </a:r>
            <a:r>
              <a:rPr lang="en-IN" dirty="0" smtClean="0">
                <a:latin typeface="TimesTen-Roman"/>
              </a:rPr>
              <a:t>; solid </a:t>
            </a:r>
            <a:r>
              <a:rPr lang="en-IN" dirty="0">
                <a:latin typeface="TimesTen-Roman"/>
              </a:rPr>
              <a:t>lines, </a:t>
            </a:r>
            <a:r>
              <a:rPr lang="en-IN" dirty="0" smtClean="0">
                <a:latin typeface="TimesTen-Roman"/>
              </a:rPr>
              <a:t>after deformation. (</a:t>
            </a:r>
            <a:r>
              <a:rPr lang="en-IN" i="1" dirty="0">
                <a:latin typeface="TimesTen-Italic"/>
              </a:rPr>
              <a:t>b</a:t>
            </a:r>
            <a:r>
              <a:rPr lang="en-IN" dirty="0">
                <a:latin typeface="TimesTen-Roman"/>
              </a:rPr>
              <a:t>) </a:t>
            </a:r>
            <a:r>
              <a:rPr lang="en-IN" dirty="0" smtClean="0">
                <a:latin typeface="TimesTen-Roman"/>
              </a:rPr>
              <a:t>Schematic illustration </a:t>
            </a:r>
            <a:r>
              <a:rPr lang="en-IN" dirty="0">
                <a:latin typeface="TimesTen-Roman"/>
              </a:rPr>
              <a:t>of how </a:t>
            </a:r>
            <a:r>
              <a:rPr lang="en-IN" dirty="0" smtClean="0">
                <a:latin typeface="TimesTen-Roman"/>
              </a:rPr>
              <a:t>a compressive load produces  contraction (</a:t>
            </a:r>
            <a:r>
              <a:rPr lang="en-IN" i="1" dirty="0">
                <a:latin typeface="TimesTen-Italic"/>
              </a:rPr>
              <a:t>c</a:t>
            </a:r>
            <a:r>
              <a:rPr lang="en-IN" dirty="0">
                <a:latin typeface="TimesTen-Roman"/>
              </a:rPr>
              <a:t>) </a:t>
            </a:r>
            <a:r>
              <a:rPr lang="en-IN" dirty="0" smtClean="0">
                <a:latin typeface="TimesTen-Roman"/>
              </a:rPr>
              <a:t>Schematic representation of shear strain </a:t>
            </a:r>
            <a:r>
              <a:rPr lang="en-IN" dirty="0" smtClean="0">
                <a:latin typeface="TimesTen-Roman"/>
                <a:sym typeface="Symbol" panose="05050102010706020507" pitchFamily="18" charset="2"/>
              </a:rPr>
              <a:t></a:t>
            </a:r>
            <a:r>
              <a:rPr lang="en-IN" dirty="0" smtClean="0">
                <a:latin typeface="TimesTen-Roman"/>
              </a:rPr>
              <a:t>, where </a:t>
            </a:r>
            <a:r>
              <a:rPr lang="en-IN" dirty="0" smtClean="0">
                <a:latin typeface="TimesTen-Roman"/>
                <a:sym typeface="Symbol" panose="05050102010706020507" pitchFamily="18" charset="2"/>
              </a:rPr>
              <a:t>=tan</a:t>
            </a:r>
            <a:r>
              <a:rPr lang="en-IN" dirty="0" smtClean="0">
                <a:latin typeface="TimesTen-Roman"/>
              </a:rPr>
              <a:t>. (</a:t>
            </a:r>
            <a:r>
              <a:rPr lang="en-IN" i="1" dirty="0">
                <a:latin typeface="TimesTen-Italic"/>
              </a:rPr>
              <a:t>d</a:t>
            </a:r>
            <a:r>
              <a:rPr lang="en-IN" dirty="0">
                <a:latin typeface="TimesTen-Roman"/>
              </a:rPr>
              <a:t>) </a:t>
            </a:r>
            <a:r>
              <a:rPr lang="en-IN" dirty="0" smtClean="0">
                <a:latin typeface="TimesTen-Roman"/>
              </a:rPr>
              <a:t>Schematic representation of torsional deformation </a:t>
            </a:r>
            <a:r>
              <a:rPr lang="en-IN" dirty="0">
                <a:latin typeface="TimesTen-Roman"/>
              </a:rPr>
              <a:t>(i.e</a:t>
            </a:r>
            <a:r>
              <a:rPr lang="en-IN" dirty="0" smtClean="0">
                <a:latin typeface="TimesTen-Roman"/>
              </a:rPr>
              <a:t>., angle </a:t>
            </a:r>
            <a:r>
              <a:rPr lang="en-IN" dirty="0">
                <a:latin typeface="TimesTen-Roman"/>
              </a:rPr>
              <a:t>of twist </a:t>
            </a:r>
            <a:r>
              <a:rPr lang="en-IN" i="1" dirty="0" smtClean="0">
                <a:latin typeface="TimesTen-Roman"/>
                <a:sym typeface="Symbol" panose="05050102010706020507" pitchFamily="18" charset="2"/>
              </a:rPr>
              <a:t></a:t>
            </a:r>
            <a:r>
              <a:rPr lang="en-IN" dirty="0" smtClean="0">
                <a:latin typeface="TimesTen-Roman"/>
              </a:rPr>
              <a:t>) produced </a:t>
            </a:r>
            <a:r>
              <a:rPr lang="en-IN" dirty="0">
                <a:latin typeface="TimesTen-Roman"/>
              </a:rPr>
              <a:t>by </a:t>
            </a:r>
            <a:r>
              <a:rPr lang="en-IN" dirty="0" smtClean="0">
                <a:latin typeface="TimesTen-Roman"/>
              </a:rPr>
              <a:t>an applied </a:t>
            </a:r>
            <a:r>
              <a:rPr lang="en-IN" dirty="0">
                <a:latin typeface="TimesTen-Roman"/>
              </a:rPr>
              <a:t>torque </a:t>
            </a:r>
            <a:r>
              <a:rPr lang="en-IN" i="1" dirty="0">
                <a:latin typeface="TimesTen-Italic"/>
              </a:rPr>
              <a:t>T</a:t>
            </a:r>
            <a:r>
              <a:rPr lang="en-IN" dirty="0">
                <a:latin typeface="TimesTen-Roman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224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5103" y="468216"/>
            <a:ext cx="1133770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Furthermore, the effect of a stress raiser is more significant in brittle than </a:t>
            </a:r>
            <a:r>
              <a:rPr lang="en-IN" dirty="0" smtClean="0">
                <a:latin typeface="TimesTen-Roman"/>
              </a:rPr>
              <a:t>in ductile </a:t>
            </a:r>
            <a:r>
              <a:rPr lang="en-IN" dirty="0">
                <a:latin typeface="TimesTen-Roman"/>
              </a:rPr>
              <a:t>materials.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For </a:t>
            </a:r>
            <a:r>
              <a:rPr lang="en-IN" dirty="0">
                <a:latin typeface="TimesTen-Roman"/>
              </a:rPr>
              <a:t>a ductile material, plastic deformation ensues when the </a:t>
            </a:r>
            <a:r>
              <a:rPr lang="en-IN" dirty="0" smtClean="0">
                <a:latin typeface="TimesTen-Roman"/>
              </a:rPr>
              <a:t>maximum stress </a:t>
            </a:r>
            <a:r>
              <a:rPr lang="en-IN" dirty="0">
                <a:latin typeface="TimesTen-Roman"/>
              </a:rPr>
              <a:t>exceeds the yield strength. This leads to a more uniform </a:t>
            </a:r>
            <a:r>
              <a:rPr lang="en-IN" dirty="0" smtClean="0">
                <a:latin typeface="TimesTen-Roman"/>
              </a:rPr>
              <a:t>distribution of </a:t>
            </a:r>
            <a:r>
              <a:rPr lang="en-IN" dirty="0">
                <a:latin typeface="TimesTen-Roman"/>
              </a:rPr>
              <a:t>stress in the vicinity of the stress raiser and to the development of a </a:t>
            </a:r>
            <a:r>
              <a:rPr lang="en-IN" dirty="0" smtClean="0">
                <a:latin typeface="TimesTen-Roman"/>
              </a:rPr>
              <a:t>maximum stress </a:t>
            </a:r>
            <a:r>
              <a:rPr lang="en-IN" dirty="0">
                <a:latin typeface="TimesTen-Roman"/>
              </a:rPr>
              <a:t>concentration factor less than the theoretical value. </a:t>
            </a:r>
            <a:endParaRPr lang="en-IN" dirty="0" smtClean="0">
              <a:latin typeface="TimesTen-Roman"/>
            </a:endParaRPr>
          </a:p>
          <a:p>
            <a:endParaRPr lang="en-IN" dirty="0">
              <a:latin typeface="TimesTen-Roman"/>
            </a:endParaRPr>
          </a:p>
          <a:p>
            <a:r>
              <a:rPr lang="en-IN" dirty="0" smtClean="0">
                <a:latin typeface="TimesTen-Roman"/>
              </a:rPr>
              <a:t>Such </a:t>
            </a:r>
            <a:r>
              <a:rPr lang="en-IN" dirty="0">
                <a:latin typeface="TimesTen-Roman"/>
              </a:rPr>
              <a:t>yielding and </a:t>
            </a:r>
            <a:r>
              <a:rPr lang="en-IN" dirty="0" smtClean="0">
                <a:latin typeface="TimesTen-Roman"/>
              </a:rPr>
              <a:t>stress redistribution </a:t>
            </a:r>
            <a:r>
              <a:rPr lang="en-IN" dirty="0">
                <a:latin typeface="TimesTen-Roman"/>
              </a:rPr>
              <a:t>do not occur to any appreciable extent around flaws and </a:t>
            </a:r>
            <a:r>
              <a:rPr lang="en-IN" dirty="0" smtClean="0">
                <a:latin typeface="TimesTen-Roman"/>
              </a:rPr>
              <a:t>discontinuities in </a:t>
            </a:r>
            <a:r>
              <a:rPr lang="en-IN" dirty="0">
                <a:latin typeface="TimesTen-Roman"/>
              </a:rPr>
              <a:t>brittle materials; therefore, essentially the theoretical stress </a:t>
            </a:r>
            <a:r>
              <a:rPr lang="en-IN" dirty="0" smtClean="0">
                <a:latin typeface="TimesTen-Roman"/>
              </a:rPr>
              <a:t>concentration will </a:t>
            </a:r>
            <a:r>
              <a:rPr lang="en-IN" dirty="0">
                <a:latin typeface="TimesTen-Roman"/>
              </a:rPr>
              <a:t>result.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453" y="4135148"/>
            <a:ext cx="2286501" cy="10162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85103" y="3001743"/>
            <a:ext cx="109255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Using principles of fracture mechanics, it is possible to show that the </a:t>
            </a:r>
            <a:r>
              <a:rPr lang="en-IN" dirty="0" smtClean="0">
                <a:latin typeface="TimesTen-Roman"/>
              </a:rPr>
              <a:t>critical stress </a:t>
            </a:r>
            <a:r>
              <a:rPr lang="en-IN" dirty="0" smtClean="0">
                <a:latin typeface="TimesTen-Roman"/>
                <a:sym typeface="Symbol" panose="05050102010706020507" pitchFamily="18" charset="2"/>
              </a:rPr>
              <a:t></a:t>
            </a:r>
            <a:r>
              <a:rPr lang="en-IN" baseline="-25000" dirty="0" smtClean="0">
                <a:latin typeface="TimesTen-Roman"/>
                <a:sym typeface="Symbol" panose="05050102010706020507" pitchFamily="18" charset="2"/>
              </a:rPr>
              <a:t>c </a:t>
            </a:r>
            <a:r>
              <a:rPr lang="en-IN" dirty="0" smtClean="0">
                <a:latin typeface="TimesTen-Roman"/>
              </a:rPr>
              <a:t>required for crack propagation in a brittle material is described by the expression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6374017" y="3951069"/>
            <a:ext cx="42017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Where:</a:t>
            </a:r>
          </a:p>
          <a:p>
            <a:r>
              <a:rPr lang="en-US" dirty="0" smtClean="0"/>
              <a:t>E  = Elastic of modulus</a:t>
            </a:r>
          </a:p>
          <a:p>
            <a:r>
              <a:rPr lang="en-IN" dirty="0" smtClean="0">
                <a:sym typeface="Symbol" panose="05050102010706020507" pitchFamily="18" charset="2"/>
              </a:rPr>
              <a:t></a:t>
            </a:r>
            <a:r>
              <a:rPr lang="en-IN" baseline="-25000" dirty="0" smtClean="0">
                <a:sym typeface="Symbol" panose="05050102010706020507" pitchFamily="18" charset="2"/>
              </a:rPr>
              <a:t>s</a:t>
            </a:r>
            <a:r>
              <a:rPr lang="en-IN" dirty="0" smtClean="0">
                <a:sym typeface="Symbol" panose="05050102010706020507" pitchFamily="18" charset="2"/>
              </a:rPr>
              <a:t> = </a:t>
            </a:r>
            <a:r>
              <a:rPr lang="en-IN" dirty="0" smtClean="0"/>
              <a:t>specific </a:t>
            </a:r>
            <a:r>
              <a:rPr lang="en-IN" dirty="0"/>
              <a:t>surface </a:t>
            </a:r>
            <a:r>
              <a:rPr lang="en-IN" dirty="0" smtClean="0"/>
              <a:t>energy</a:t>
            </a:r>
          </a:p>
          <a:p>
            <a:r>
              <a:rPr lang="en-IN" dirty="0" smtClean="0"/>
              <a:t>a  = </a:t>
            </a:r>
            <a:r>
              <a:rPr lang="en-IN" dirty="0"/>
              <a:t>one half the length of an internal crack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5103" y="5635998"/>
            <a:ext cx="115051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All brittle materials contain a population of small cracks and flaws that have </a:t>
            </a:r>
            <a:r>
              <a:rPr lang="en-IN" dirty="0" smtClean="0">
                <a:latin typeface="TimesTen-Roman"/>
              </a:rPr>
              <a:t>a variety </a:t>
            </a:r>
            <a:r>
              <a:rPr lang="en-IN" dirty="0">
                <a:latin typeface="TimesTen-Roman"/>
              </a:rPr>
              <a:t>of sizes, geometries, and orientations</a:t>
            </a:r>
            <a:r>
              <a:rPr lang="en-IN" dirty="0" smtClean="0">
                <a:latin typeface="TimesTen-Roman"/>
              </a:rPr>
              <a:t>. When </a:t>
            </a:r>
            <a:r>
              <a:rPr lang="en-IN" dirty="0">
                <a:latin typeface="TimesTen-Roman"/>
              </a:rPr>
              <a:t>the magnitude of a tensile </a:t>
            </a:r>
            <a:r>
              <a:rPr lang="en-IN" dirty="0" smtClean="0">
                <a:latin typeface="TimesTen-Roman"/>
              </a:rPr>
              <a:t>stress at </a:t>
            </a:r>
            <a:r>
              <a:rPr lang="en-IN" dirty="0">
                <a:latin typeface="TimesTen-Roman"/>
              </a:rPr>
              <a:t>the tip of one of these flaws exceeds the value of this critical stress, a crack </a:t>
            </a:r>
            <a:r>
              <a:rPr lang="en-IN" dirty="0" smtClean="0">
                <a:latin typeface="TimesTen-Roman"/>
              </a:rPr>
              <a:t>forms and </a:t>
            </a:r>
            <a:r>
              <a:rPr lang="en-IN" dirty="0">
                <a:latin typeface="TimesTen-Roman"/>
              </a:rPr>
              <a:t>then propagates, which results in fracture.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654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20710" y="455749"/>
            <a:ext cx="113119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latin typeface="TimesTen-Roman"/>
              </a:rPr>
              <a:t>Problem: A </a:t>
            </a:r>
            <a:r>
              <a:rPr lang="en-IN" dirty="0">
                <a:latin typeface="TimesTen-Roman"/>
              </a:rPr>
              <a:t>relatively large plate of a glass is subjected to a tensile stress of 40 MPa. </a:t>
            </a:r>
            <a:r>
              <a:rPr lang="en-IN" dirty="0" smtClean="0">
                <a:latin typeface="TimesTen-Roman"/>
              </a:rPr>
              <a:t>If the </a:t>
            </a:r>
            <a:r>
              <a:rPr lang="en-IN" dirty="0">
                <a:latin typeface="TimesTen-Roman"/>
              </a:rPr>
              <a:t>specific surface energy and modulus of elasticity for this glass are 0.3 </a:t>
            </a:r>
            <a:r>
              <a:rPr lang="en-IN" dirty="0" smtClean="0">
                <a:latin typeface="TimesTen-Roman"/>
              </a:rPr>
              <a:t>J/m</a:t>
            </a:r>
            <a:r>
              <a:rPr lang="en-IN" baseline="30000" dirty="0" smtClean="0">
                <a:latin typeface="TimesTen-Roman"/>
              </a:rPr>
              <a:t>2</a:t>
            </a:r>
            <a:r>
              <a:rPr lang="en-IN" sz="800" dirty="0" smtClean="0">
                <a:latin typeface="TimesTen-Roman"/>
              </a:rPr>
              <a:t> </a:t>
            </a:r>
            <a:r>
              <a:rPr lang="en-IN" dirty="0" smtClean="0">
                <a:latin typeface="TimesTen-Roman"/>
              </a:rPr>
              <a:t>and </a:t>
            </a:r>
            <a:r>
              <a:rPr lang="en-IN" dirty="0">
                <a:latin typeface="TimesTen-Roman"/>
              </a:rPr>
              <a:t>69 </a:t>
            </a:r>
            <a:r>
              <a:rPr lang="en-IN" dirty="0" err="1">
                <a:latin typeface="TimesTen-Roman"/>
              </a:rPr>
              <a:t>GPa</a:t>
            </a:r>
            <a:r>
              <a:rPr lang="en-IN" dirty="0">
                <a:latin typeface="TimesTen-Roman"/>
              </a:rPr>
              <a:t>, respectively, determine the maximum length of a surface </a:t>
            </a:r>
            <a:r>
              <a:rPr lang="en-IN" dirty="0" smtClean="0">
                <a:latin typeface="TimesTen-Roman"/>
              </a:rPr>
              <a:t>flaw that </a:t>
            </a:r>
            <a:r>
              <a:rPr lang="en-IN" dirty="0">
                <a:latin typeface="TimesTen-Roman"/>
              </a:rPr>
              <a:t>is possible without fracture.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420708" y="1764045"/>
            <a:ext cx="2386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rgbClr val="00CD1A"/>
                </a:solidFill>
                <a:latin typeface="HighlanderITC-Bold"/>
              </a:rPr>
              <a:t>Fracture Toughness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420709" y="2133377"/>
            <a:ext cx="114536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Furthermore, using fracture mechanical principles, an expression has been </a:t>
            </a:r>
            <a:r>
              <a:rPr lang="en-IN" dirty="0" smtClean="0">
                <a:latin typeface="TimesTen-Roman"/>
              </a:rPr>
              <a:t>developed that </a:t>
            </a:r>
            <a:r>
              <a:rPr lang="en-IN" dirty="0">
                <a:latin typeface="TimesTen-Roman"/>
              </a:rPr>
              <a:t>relates this critical stress for crack propagation </a:t>
            </a:r>
            <a:r>
              <a:rPr lang="en-IN" dirty="0" smtClean="0">
                <a:latin typeface="TimesTen-Roman"/>
              </a:rPr>
              <a:t>(</a:t>
            </a:r>
            <a:r>
              <a:rPr lang="en-IN" dirty="0" smtClean="0">
                <a:latin typeface="TimesTen-Roman"/>
                <a:sym typeface="Symbol" panose="05050102010706020507" pitchFamily="18" charset="2"/>
              </a:rPr>
              <a:t></a:t>
            </a:r>
            <a:r>
              <a:rPr lang="en-IN" baseline="-25000" dirty="0" smtClean="0">
                <a:latin typeface="TimesTen-Roman"/>
                <a:sym typeface="Symbol" panose="05050102010706020507" pitchFamily="18" charset="2"/>
              </a:rPr>
              <a:t>c</a:t>
            </a:r>
            <a:r>
              <a:rPr lang="en-IN" dirty="0" smtClean="0">
                <a:latin typeface="TimesTen-Roman"/>
              </a:rPr>
              <a:t> </a:t>
            </a:r>
            <a:r>
              <a:rPr lang="en-IN" dirty="0">
                <a:latin typeface="TimesTen-Roman"/>
              </a:rPr>
              <a:t>) and crack length (</a:t>
            </a:r>
            <a:r>
              <a:rPr lang="en-IN" i="1" dirty="0">
                <a:latin typeface="TimesTen-Italic"/>
              </a:rPr>
              <a:t>a</a:t>
            </a:r>
            <a:r>
              <a:rPr lang="en-IN" dirty="0">
                <a:latin typeface="TimesTen-Roman"/>
              </a:rPr>
              <a:t>) </a:t>
            </a:r>
            <a:r>
              <a:rPr lang="en-IN" dirty="0" smtClean="0">
                <a:latin typeface="TimesTen-Roman"/>
              </a:rPr>
              <a:t>as: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947" y="3147537"/>
            <a:ext cx="2104369" cy="5578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20709" y="4073167"/>
            <a:ext cx="1131194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000000"/>
                </a:solidFill>
                <a:latin typeface="TimesTen-Roman"/>
              </a:rPr>
              <a:t>In this expression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K</a:t>
            </a:r>
            <a:r>
              <a:rPr lang="en-IN" baseline="-25000" dirty="0" smtClean="0">
                <a:solidFill>
                  <a:srgbClr val="000000"/>
                </a:solidFill>
                <a:latin typeface="TimesTen-Roman"/>
              </a:rPr>
              <a:t>c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is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the </a:t>
            </a:r>
            <a:r>
              <a:rPr lang="en-IN" b="1" dirty="0">
                <a:solidFill>
                  <a:srgbClr val="00CD1A"/>
                </a:solidFill>
                <a:latin typeface="TimesTen-Bold"/>
              </a:rPr>
              <a:t>fracture toughness,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a property that is a measure of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a material’s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resistance to brittle fracture when a crack is present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. </a:t>
            </a:r>
          </a:p>
          <a:p>
            <a:endParaRPr lang="en-IN" dirty="0">
              <a:solidFill>
                <a:srgbClr val="000000"/>
              </a:solidFill>
              <a:latin typeface="TimesTen-Roman"/>
            </a:endParaRPr>
          </a:p>
          <a:p>
            <a:r>
              <a:rPr lang="en-IN" dirty="0" smtClean="0">
                <a:solidFill>
                  <a:srgbClr val="000000"/>
                </a:solidFill>
                <a:latin typeface="TimesTen-Roman"/>
              </a:rPr>
              <a:t>Worth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noting is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that has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the unusual units of </a:t>
            </a:r>
            <a:r>
              <a:rPr lang="en-IN" dirty="0" err="1" smtClean="0">
                <a:solidFill>
                  <a:srgbClr val="000000"/>
                </a:solidFill>
                <a:latin typeface="TimesTen-Roman"/>
              </a:rPr>
              <a:t>MPa</a:t>
            </a:r>
            <a:r>
              <a:rPr lang="en-IN" dirty="0" err="1" smtClean="0">
                <a:solidFill>
                  <a:srgbClr val="000000"/>
                </a:solidFill>
                <a:latin typeface="TimesTen-Roman"/>
                <a:sym typeface="Symbol" panose="05050102010706020507" pitchFamily="18" charset="2"/>
              </a:rPr>
              <a:t></a:t>
            </a:r>
            <a:r>
              <a:rPr lang="en-IN" dirty="0" err="1" smtClean="0">
                <a:solidFill>
                  <a:srgbClr val="000000"/>
                </a:solidFill>
                <a:latin typeface="TimesTen-Roman"/>
              </a:rPr>
              <a:t>m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.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Furthermore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, </a:t>
            </a:r>
            <a:r>
              <a:rPr lang="en-IN" i="1" dirty="0" smtClean="0">
                <a:solidFill>
                  <a:srgbClr val="000000"/>
                </a:solidFill>
                <a:latin typeface="TimesTen-Italic"/>
              </a:rPr>
              <a:t>Y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is a dimensionless parameter or function that depends on both crack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and specimen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sizes and geometries, as well as the manner of load application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. </a:t>
            </a:r>
          </a:p>
          <a:p>
            <a:endParaRPr lang="en-IN" dirty="0">
              <a:solidFill>
                <a:srgbClr val="000000"/>
              </a:solidFill>
              <a:latin typeface="TimesTen-Roman"/>
            </a:endParaRPr>
          </a:p>
          <a:p>
            <a:r>
              <a:rPr lang="en-IN" dirty="0" smtClean="0">
                <a:solidFill>
                  <a:srgbClr val="000000"/>
                </a:solidFill>
                <a:latin typeface="TimesTen-Roman"/>
              </a:rPr>
              <a:t>Relative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to this </a:t>
            </a:r>
            <a:r>
              <a:rPr lang="en-IN" i="1" dirty="0">
                <a:solidFill>
                  <a:srgbClr val="000000"/>
                </a:solidFill>
                <a:latin typeface="TimesTen-Italic"/>
              </a:rPr>
              <a:t>Y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parameter, for planar specimens containing cracks that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are much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shorter than the specimen width, </a:t>
            </a:r>
            <a:r>
              <a:rPr lang="en-IN" i="1" dirty="0">
                <a:solidFill>
                  <a:srgbClr val="000000"/>
                </a:solidFill>
                <a:latin typeface="TimesTen-Italic"/>
              </a:rPr>
              <a:t>Y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has a value of approximately unity.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6331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7678" y="867665"/>
            <a:ext cx="1162103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CD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Fatigue </a:t>
            </a:r>
            <a:r>
              <a:rPr lang="en-I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a form of failure that occurs in structures subjected to dynamic and </a:t>
            </a:r>
            <a:r>
              <a:rPr lang="en-I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fluctuating stresses </a:t>
            </a:r>
            <a:r>
              <a:rPr lang="en-I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(e.g., bridges, aircraft, and machine components). </a:t>
            </a:r>
            <a:endParaRPr lang="en-I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 </a:t>
            </a:r>
            <a:r>
              <a:rPr lang="en-I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</a:t>
            </a:r>
            <a:r>
              <a:rPr lang="en-I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circumstances it </a:t>
            </a:r>
            <a:r>
              <a:rPr lang="en-I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possible for failure to occur at a stress level considerably lower </a:t>
            </a:r>
            <a:r>
              <a:rPr lang="en-I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the </a:t>
            </a:r>
            <a:r>
              <a:rPr lang="en-I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tensile or yield strength for a static load. </a:t>
            </a:r>
            <a:endParaRPr lang="en-I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Fatigue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is important inasmuch as it is the single largest cause of failure in metals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, estimated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 comprise approximately 90% of all metallic failures; polymers 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ceramics (except for glasses) are also susceptible to this type of failure. </a:t>
            </a:r>
            <a:endParaRPr lang="en-I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Fatigue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failure is 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brittle like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 nature even in normally ductile metals, in 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that there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is very little, if any, gross plastic deformation associated with failure. </a:t>
            </a:r>
          </a:p>
        </p:txBody>
      </p:sp>
      <p:sp>
        <p:nvSpPr>
          <p:cNvPr id="5" name="Rectangle 4"/>
          <p:cNvSpPr/>
          <p:nvPr/>
        </p:nvSpPr>
        <p:spPr>
          <a:xfrm>
            <a:off x="317678" y="4873510"/>
            <a:ext cx="1153088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The process of fatigue failure is characterized by three distinct steps: </a:t>
            </a:r>
            <a:endParaRPr lang="en-IN" dirty="0" smtClean="0">
              <a:latin typeface="TimesTen-Roman"/>
            </a:endParaRPr>
          </a:p>
          <a:p>
            <a:pPr marL="342900" indent="-342900">
              <a:buAutoNum type="arabicParenBoth"/>
            </a:pPr>
            <a:r>
              <a:rPr lang="en-IN" dirty="0" smtClean="0">
                <a:latin typeface="TimesTen-Roman"/>
              </a:rPr>
              <a:t>crack initiation</a:t>
            </a:r>
            <a:r>
              <a:rPr lang="en-IN" dirty="0">
                <a:latin typeface="TimesTen-Roman"/>
              </a:rPr>
              <a:t>, wherein a small crack forms at some point of high stress concentration</a:t>
            </a:r>
            <a:r>
              <a:rPr lang="en-IN" dirty="0" smtClean="0">
                <a:latin typeface="TimesTen-Roman"/>
              </a:rPr>
              <a:t>; </a:t>
            </a:r>
          </a:p>
          <a:p>
            <a:pPr marL="342900" indent="-342900">
              <a:buAutoNum type="arabicParenBoth"/>
            </a:pPr>
            <a:r>
              <a:rPr lang="en-IN" dirty="0" smtClean="0">
                <a:latin typeface="TimesTen-Roman"/>
              </a:rPr>
              <a:t>crack </a:t>
            </a:r>
            <a:r>
              <a:rPr lang="en-IN" dirty="0">
                <a:latin typeface="TimesTen-Roman"/>
              </a:rPr>
              <a:t>propagation, during which this crack advances incrementally with </a:t>
            </a:r>
            <a:r>
              <a:rPr lang="en-IN" dirty="0" smtClean="0">
                <a:latin typeface="TimesTen-Roman"/>
              </a:rPr>
              <a:t>each stress </a:t>
            </a:r>
            <a:r>
              <a:rPr lang="en-IN" dirty="0">
                <a:latin typeface="TimesTen-Roman"/>
              </a:rPr>
              <a:t>cycle; and </a:t>
            </a:r>
            <a:endParaRPr lang="en-IN" dirty="0" smtClean="0">
              <a:latin typeface="TimesTen-Roman"/>
            </a:endParaRPr>
          </a:p>
          <a:p>
            <a:pPr marL="342900" indent="-342900">
              <a:buAutoNum type="arabicParenBoth"/>
            </a:pPr>
            <a:r>
              <a:rPr lang="en-IN" dirty="0" smtClean="0">
                <a:latin typeface="TimesTen-Roman"/>
              </a:rPr>
              <a:t>final </a:t>
            </a:r>
            <a:r>
              <a:rPr lang="en-IN" dirty="0">
                <a:latin typeface="TimesTen-Roman"/>
              </a:rPr>
              <a:t>failure, which occurs very rapidly once the advancing </a:t>
            </a:r>
            <a:r>
              <a:rPr lang="en-IN" dirty="0" smtClean="0">
                <a:latin typeface="TimesTen-Roman"/>
              </a:rPr>
              <a:t>crack has </a:t>
            </a:r>
            <a:r>
              <a:rPr lang="en-IN" dirty="0">
                <a:latin typeface="TimesTen-Roman"/>
              </a:rPr>
              <a:t>reached a critical size. </a:t>
            </a:r>
            <a:endParaRPr lang="en-IN" dirty="0" smtClean="0">
              <a:latin typeface="TimesTen-Roman"/>
            </a:endParaRPr>
          </a:p>
          <a:p>
            <a:pPr marL="342900" indent="-342900">
              <a:buAutoNum type="arabicParenBoth"/>
            </a:pPr>
            <a:endParaRPr lang="en-IN" dirty="0">
              <a:latin typeface="TimesTen-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71293" y="189962"/>
            <a:ext cx="12779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Fatigue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658023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0"/>
                    </a14:imgEffect>
                    <a14:imgEffect>
                      <a14:brightnessContrast bright="1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67" t="19487" r="32072" b="15897"/>
          <a:stretch/>
        </p:blipFill>
        <p:spPr>
          <a:xfrm>
            <a:off x="1937087" y="3724472"/>
            <a:ext cx="3621504" cy="297076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0947" y="183559"/>
            <a:ext cx="2317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Viscoelasticity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42210" y="824010"/>
            <a:ext cx="108147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Viscoelastic materials are those for which the relationship between stress and strain depends on time.</a:t>
            </a:r>
          </a:p>
          <a:p>
            <a:endParaRPr lang="en-US" sz="2000" dirty="0"/>
          </a:p>
          <a:p>
            <a:r>
              <a:rPr lang="en-US" sz="2000" dirty="0" smtClean="0"/>
              <a:t>In such material the stiffness will depend on rate of application of force or load.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842210" y="1997242"/>
            <a:ext cx="107081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stored mechanical energy will be dissipated as heat in the deformation of viscoelastic materials.</a:t>
            </a:r>
          </a:p>
          <a:p>
            <a:endParaRPr lang="en-US" sz="2000" dirty="0"/>
          </a:p>
          <a:p>
            <a:r>
              <a:rPr lang="en-US" sz="2000" dirty="0" smtClean="0"/>
              <a:t>All materials exhibit some viscoelastic behavior</a:t>
            </a:r>
          </a:p>
          <a:p>
            <a:endParaRPr lang="en-US" sz="2000" dirty="0"/>
          </a:p>
          <a:p>
            <a:r>
              <a:rPr lang="en-US" sz="2000" dirty="0" smtClean="0"/>
              <a:t>Materials such as polymers, wood, and human tissue display significant </a:t>
            </a:r>
            <a:r>
              <a:rPr lang="en-US" sz="2000" dirty="0" err="1" smtClean="0"/>
              <a:t>viscoelalstic</a:t>
            </a:r>
            <a:r>
              <a:rPr lang="en-US" sz="2000" dirty="0" smtClean="0"/>
              <a:t> effects.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30000"/>
                    </a14:imgEffect>
                    <a14:imgEffect>
                      <a14:brightnessContrast bright="1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944" t="21949" r="30718" b="5436"/>
          <a:stretch/>
        </p:blipFill>
        <p:spPr>
          <a:xfrm>
            <a:off x="5715595" y="3724472"/>
            <a:ext cx="3981858" cy="297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86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67" t="31456" r="7905" b="22227"/>
          <a:stretch/>
        </p:blipFill>
        <p:spPr>
          <a:xfrm rot="16200000">
            <a:off x="6538090" y="1302337"/>
            <a:ext cx="5646967" cy="500313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6569" y="252663"/>
            <a:ext cx="67034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Mechanical models for Viscoelastic materials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427206" y="1363670"/>
            <a:ext cx="5510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models consist of springs, which are purely elastic and dashpots, which are purely viscous.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686817" y="2659343"/>
            <a:ext cx="6424323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 spring stress is proportional to strain:</a:t>
            </a:r>
          </a:p>
          <a:p>
            <a:r>
              <a:rPr lang="en-US" sz="2000" dirty="0" smtClean="0">
                <a:sym typeface="Symbol" panose="05050102010706020507" pitchFamily="18" charset="2"/>
              </a:rPr>
              <a:t>	</a:t>
            </a:r>
          </a:p>
          <a:p>
            <a:r>
              <a:rPr lang="en-US" sz="2000" dirty="0">
                <a:sym typeface="Symbol" panose="05050102010706020507" pitchFamily="18" charset="2"/>
              </a:rPr>
              <a:t>	</a:t>
            </a:r>
            <a:r>
              <a:rPr lang="en-US" sz="2000" dirty="0" smtClean="0">
                <a:sym typeface="Symbol" panose="05050102010706020507" pitchFamily="18" charset="2"/>
              </a:rPr>
              <a:t>=k</a:t>
            </a:r>
          </a:p>
          <a:p>
            <a:r>
              <a:rPr lang="en-US" sz="2000" dirty="0" smtClean="0">
                <a:sym typeface="Symbol" panose="05050102010706020507" pitchFamily="18" charset="2"/>
              </a:rPr>
              <a:t>K is spring constant</a:t>
            </a:r>
          </a:p>
          <a:p>
            <a:endParaRPr lang="en-US" sz="2000" dirty="0">
              <a:sym typeface="Symbol" panose="05050102010706020507" pitchFamily="18" charset="2"/>
            </a:endParaRPr>
          </a:p>
          <a:p>
            <a:r>
              <a:rPr lang="en-US" sz="2000" dirty="0" smtClean="0">
                <a:sym typeface="Symbol" panose="05050102010706020507" pitchFamily="18" charset="2"/>
              </a:rPr>
              <a:t>In dashpot stress is proportional to time derivative of strain:</a:t>
            </a:r>
          </a:p>
          <a:p>
            <a:r>
              <a:rPr lang="en-US" sz="2000" dirty="0" smtClean="0">
                <a:sym typeface="Symbol" panose="05050102010706020507" pitchFamily="18" charset="2"/>
              </a:rPr>
              <a:t>	</a:t>
            </a:r>
          </a:p>
          <a:p>
            <a:r>
              <a:rPr lang="en-US" sz="2000" dirty="0">
                <a:sym typeface="Symbol" panose="05050102010706020507" pitchFamily="18" charset="2"/>
              </a:rPr>
              <a:t>	</a:t>
            </a:r>
            <a:r>
              <a:rPr lang="en-US" sz="2000" dirty="0" smtClean="0">
                <a:sym typeface="Symbol" panose="05050102010706020507" pitchFamily="18" charset="2"/>
              </a:rPr>
              <a:t>=d/</a:t>
            </a:r>
            <a:r>
              <a:rPr lang="en-US" sz="2000" dirty="0" err="1" smtClean="0">
                <a:sym typeface="Symbol" panose="05050102010706020507" pitchFamily="18" charset="2"/>
              </a:rPr>
              <a:t>dt</a:t>
            </a:r>
            <a:endParaRPr lang="en-US" sz="2000" dirty="0" smtClean="0">
              <a:sym typeface="Symbol" panose="05050102010706020507" pitchFamily="18" charset="2"/>
            </a:endParaRPr>
          </a:p>
          <a:p>
            <a:r>
              <a:rPr lang="en-US" sz="2000" dirty="0" smtClean="0">
                <a:sym typeface="Symbol" panose="05050102010706020507" pitchFamily="18" charset="2"/>
              </a:rPr>
              <a:t> (eta) is viscosity</a:t>
            </a:r>
            <a:endParaRPr lang="en-US" sz="2000" dirty="0">
              <a:sym typeface="Symbol" panose="05050102010706020507" pitchFamily="18" charset="2"/>
            </a:endParaRPr>
          </a:p>
          <a:p>
            <a:endParaRPr lang="en-US" sz="2000" dirty="0">
              <a:sym typeface="Symbol" panose="05050102010706020507" pitchFamily="18" charset="2"/>
            </a:endParaRPr>
          </a:p>
          <a:p>
            <a:endParaRPr lang="en-US" sz="2000" dirty="0"/>
          </a:p>
        </p:txBody>
      </p:sp>
      <p:pic>
        <p:nvPicPr>
          <p:cNvPr id="6" name="Picture 2" descr="http://guardianangellocksmith.com/wp-content/uploads/2013/09/door-clos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289" y="4572325"/>
            <a:ext cx="2853310" cy="205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64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690" t="35353" r="21894" b="26029"/>
          <a:stretch/>
        </p:blipFill>
        <p:spPr>
          <a:xfrm rot="16200000">
            <a:off x="7384209" y="-631601"/>
            <a:ext cx="4176190" cy="54393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2394" y="214854"/>
            <a:ext cx="67034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Mechanical models for Viscoelastic materials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301252" y="987533"/>
            <a:ext cx="2445926" cy="17953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Voigt model:</a:t>
            </a:r>
          </a:p>
          <a:p>
            <a:endParaRPr lang="en-US" sz="2000" dirty="0"/>
          </a:p>
          <a:p>
            <a:r>
              <a:rPr lang="en-US" sz="2000" dirty="0" smtClean="0">
                <a:sym typeface="Symbol" panose="05050102010706020507" pitchFamily="18" charset="2"/>
              </a:rPr>
              <a:t></a:t>
            </a:r>
            <a:r>
              <a:rPr lang="en-US" sz="2000" baseline="-25000" dirty="0" smtClean="0">
                <a:sym typeface="Symbol" panose="05050102010706020507" pitchFamily="18" charset="2"/>
              </a:rPr>
              <a:t>total</a:t>
            </a:r>
            <a:r>
              <a:rPr lang="en-US" sz="2000" dirty="0" smtClean="0">
                <a:sym typeface="Symbol" panose="05050102010706020507" pitchFamily="18" charset="2"/>
              </a:rPr>
              <a:t> = </a:t>
            </a:r>
            <a:r>
              <a:rPr lang="en-US" sz="2000" baseline="-25000" dirty="0" smtClean="0">
                <a:sym typeface="Symbol" panose="05050102010706020507" pitchFamily="18" charset="2"/>
              </a:rPr>
              <a:t>spring</a:t>
            </a:r>
            <a:r>
              <a:rPr lang="en-US" sz="2000" dirty="0" smtClean="0">
                <a:sym typeface="Symbol" panose="05050102010706020507" pitchFamily="18" charset="2"/>
              </a:rPr>
              <a:t> + </a:t>
            </a:r>
            <a:r>
              <a:rPr lang="en-US" sz="2000" baseline="-25000" dirty="0" smtClean="0">
                <a:sym typeface="Symbol" panose="05050102010706020507" pitchFamily="18" charset="2"/>
              </a:rPr>
              <a:t>dashpot</a:t>
            </a:r>
          </a:p>
          <a:p>
            <a:endParaRPr lang="en-US" sz="2000" baseline="-25000" dirty="0">
              <a:sym typeface="Symbol" panose="05050102010706020507" pitchFamily="18" charset="2"/>
            </a:endParaRPr>
          </a:p>
          <a:p>
            <a:endParaRPr lang="en-US" sz="2000" baseline="-25000" dirty="0" smtClean="0"/>
          </a:p>
          <a:p>
            <a:r>
              <a:rPr lang="en-US" sz="2000" dirty="0">
                <a:sym typeface="Symbol" panose="05050102010706020507" pitchFamily="18" charset="2"/>
              </a:rPr>
              <a:t></a:t>
            </a:r>
            <a:r>
              <a:rPr lang="en-US" sz="2000" baseline="-25000" dirty="0" smtClean="0">
                <a:sym typeface="Symbol" panose="05050102010706020507" pitchFamily="18" charset="2"/>
              </a:rPr>
              <a:t>total </a:t>
            </a:r>
            <a:r>
              <a:rPr lang="en-US" sz="2000" dirty="0" smtClean="0">
                <a:sym typeface="Symbol" panose="05050102010706020507" pitchFamily="18" charset="2"/>
              </a:rPr>
              <a:t>= </a:t>
            </a:r>
            <a:r>
              <a:rPr lang="en-US" sz="2000" dirty="0">
                <a:sym typeface="Symbol" panose="05050102010706020507" pitchFamily="18" charset="2"/>
              </a:rPr>
              <a:t>k</a:t>
            </a:r>
            <a:r>
              <a:rPr lang="en-US" sz="2000" dirty="0" smtClean="0">
                <a:sym typeface="Symbol" panose="05050102010706020507" pitchFamily="18" charset="2"/>
              </a:rPr>
              <a:t>  + </a:t>
            </a:r>
            <a:r>
              <a:rPr lang="en-US" sz="2000" dirty="0">
                <a:sym typeface="Symbol" panose="05050102010706020507" pitchFamily="18" charset="2"/>
              </a:rPr>
              <a:t>d/</a:t>
            </a:r>
            <a:r>
              <a:rPr lang="en-US" sz="2000" dirty="0" err="1" smtClean="0">
                <a:sym typeface="Symbol" panose="05050102010706020507" pitchFamily="18" charset="2"/>
              </a:rPr>
              <a:t>dt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44" t="57193" r="44140" b="30877"/>
          <a:stretch/>
        </p:blipFill>
        <p:spPr>
          <a:xfrm rot="10800000">
            <a:off x="3651862" y="2952303"/>
            <a:ext cx="1864895" cy="81814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1252" y="4574899"/>
            <a:ext cx="888138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Times-Bold"/>
              </a:rPr>
              <a:t>Problem: </a:t>
            </a:r>
            <a:r>
              <a:rPr lang="en-US" sz="2000" dirty="0"/>
              <a:t>A stress of 1 MPa was required to stretch a 2 cm aorta strip to 2.3 cm. After an hour in the same stretched position, the strip exerted a stress of 0.75 MPa. Assume the mechanical property of the aorta did not wary appreciably during experiment.</a:t>
            </a:r>
            <a:endParaRPr lang="en-IN" sz="2000" dirty="0"/>
          </a:p>
          <a:p>
            <a:pPr lvl="0"/>
            <a:r>
              <a:rPr lang="en-US" sz="2000" dirty="0" smtClean="0"/>
              <a:t>a. Determine </a:t>
            </a:r>
            <a:r>
              <a:rPr lang="en-US" sz="2000" dirty="0"/>
              <a:t>relaxation time (τ = η/E) using Maxwell model.</a:t>
            </a:r>
            <a:endParaRPr lang="en-IN" sz="2000" dirty="0"/>
          </a:p>
          <a:p>
            <a:pPr lvl="0"/>
            <a:r>
              <a:rPr lang="en-US" sz="2000" dirty="0" smtClean="0"/>
              <a:t>b. What </a:t>
            </a:r>
            <a:r>
              <a:rPr lang="en-US" sz="2000" dirty="0"/>
              <a:t>stress would be exerted by the aorta strip in the same stretched position after five hours?</a:t>
            </a:r>
            <a:endParaRPr lang="en-IN" sz="2000" dirty="0"/>
          </a:p>
        </p:txBody>
      </p:sp>
      <p:sp>
        <p:nvSpPr>
          <p:cNvPr id="7" name="Rectangle 6"/>
          <p:cNvSpPr/>
          <p:nvPr/>
        </p:nvSpPr>
        <p:spPr>
          <a:xfrm>
            <a:off x="9398457" y="5403515"/>
            <a:ext cx="1905000" cy="1143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9388932" y="5246353"/>
            <a:ext cx="9525" cy="4286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288852" y="5224763"/>
            <a:ext cx="9525" cy="428625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9388932" y="5853730"/>
            <a:ext cx="2768957" cy="5524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 t = 0, σ = 1 MPa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 t = 1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hr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σ = 0.75 MPa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auto">
          <a:xfrm>
            <a:off x="5582992" y="161759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3651862" y="987533"/>
            <a:ext cx="3365679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Maxwell model:</a:t>
            </a:r>
          </a:p>
          <a:p>
            <a:endParaRPr lang="en-US" dirty="0"/>
          </a:p>
          <a:p>
            <a:r>
              <a:rPr lang="en-US" dirty="0">
                <a:sym typeface="Symbol" panose="05050102010706020507" pitchFamily="18" charset="2"/>
              </a:rPr>
              <a:t></a:t>
            </a:r>
            <a:r>
              <a:rPr lang="en-US" baseline="-25000" dirty="0">
                <a:sym typeface="Symbol" panose="05050102010706020507" pitchFamily="18" charset="2"/>
              </a:rPr>
              <a:t>total</a:t>
            </a:r>
            <a:r>
              <a:rPr lang="en-US" dirty="0">
                <a:sym typeface="Symbol" panose="05050102010706020507" pitchFamily="18" charset="2"/>
              </a:rPr>
              <a:t> = </a:t>
            </a:r>
            <a:r>
              <a:rPr lang="en-US" baseline="-25000" dirty="0">
                <a:sym typeface="Symbol" panose="05050102010706020507" pitchFamily="18" charset="2"/>
              </a:rPr>
              <a:t>spring</a:t>
            </a:r>
            <a:r>
              <a:rPr lang="en-US" dirty="0">
                <a:sym typeface="Symbol" panose="05050102010706020507" pitchFamily="18" charset="2"/>
              </a:rPr>
              <a:t> + </a:t>
            </a:r>
            <a:r>
              <a:rPr lang="en-US" baseline="-25000" dirty="0">
                <a:sym typeface="Symbol" panose="05050102010706020507" pitchFamily="18" charset="2"/>
              </a:rPr>
              <a:t>dashpot</a:t>
            </a:r>
            <a:endParaRPr lang="en-US" baseline="-25000" dirty="0"/>
          </a:p>
          <a:p>
            <a:endParaRPr lang="en-US" dirty="0"/>
          </a:p>
          <a:p>
            <a:r>
              <a:rPr lang="en-US" dirty="0">
                <a:sym typeface="Symbol" panose="05050102010706020507" pitchFamily="18" charset="2"/>
              </a:rPr>
              <a:t></a:t>
            </a:r>
            <a:r>
              <a:rPr lang="en-US" baseline="-25000" dirty="0">
                <a:sym typeface="Symbol" panose="05050102010706020507" pitchFamily="18" charset="2"/>
              </a:rPr>
              <a:t>total </a:t>
            </a:r>
            <a:r>
              <a:rPr lang="en-US" dirty="0">
                <a:sym typeface="Symbol" panose="05050102010706020507" pitchFamily="18" charset="2"/>
              </a:rPr>
              <a:t>= /k + </a:t>
            </a:r>
            <a:r>
              <a:rPr lang="en-US" baseline="-25000" dirty="0">
                <a:sym typeface="Symbol" panose="05050102010706020507" pitchFamily="18" charset="2"/>
              </a:rPr>
              <a:t>dashpot</a:t>
            </a:r>
          </a:p>
          <a:p>
            <a:endParaRPr lang="en-US" baseline="-25000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Taking derivative of both side:</a:t>
            </a:r>
          </a:p>
        </p:txBody>
      </p:sp>
    </p:spTree>
    <p:extLst>
      <p:ext uri="{BB962C8B-B14F-4D97-AF65-F5344CB8AC3E}">
        <p14:creationId xmlns:p14="http://schemas.microsoft.com/office/powerpoint/2010/main" val="330680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64" t="26342" r="16923" b="25602"/>
          <a:stretch/>
        </p:blipFill>
        <p:spPr>
          <a:xfrm rot="16200000">
            <a:off x="6752519" y="245893"/>
            <a:ext cx="4591635" cy="607724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2880" y="234645"/>
            <a:ext cx="26403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Stress-strain plot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8257736" y="757865"/>
            <a:ext cx="158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Yield point </a:t>
            </a:r>
            <a:endParaRPr lang="en-US" sz="2400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8904849" y="1237957"/>
            <a:ext cx="168813" cy="143748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67860" y="964518"/>
            <a:ext cx="5205047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Hooke’s law – Strain is proportional to applied stress in elastic region.</a:t>
            </a:r>
          </a:p>
          <a:p>
            <a:endParaRPr lang="en-US" sz="2400" dirty="0"/>
          </a:p>
          <a:p>
            <a:r>
              <a:rPr lang="en-US" sz="2400" dirty="0" smtClean="0"/>
              <a:t>E=</a:t>
            </a:r>
            <a:r>
              <a:rPr lang="en-US" sz="2400" dirty="0" smtClean="0">
                <a:sym typeface="Symbol" panose="05050102010706020507" pitchFamily="18" charset="2"/>
              </a:rPr>
              <a:t>/</a:t>
            </a:r>
          </a:p>
          <a:p>
            <a:endParaRPr lang="en-US" sz="2400" dirty="0">
              <a:sym typeface="Symbol" panose="05050102010706020507" pitchFamily="18" charset="2"/>
            </a:endParaRPr>
          </a:p>
          <a:p>
            <a:r>
              <a:rPr lang="en-US" sz="2400" dirty="0" smtClean="0">
                <a:sym typeface="Symbol" panose="05050102010706020507" pitchFamily="18" charset="2"/>
              </a:rPr>
              <a:t>E is called modulus of elasticity or Young’s modulus</a:t>
            </a:r>
          </a:p>
          <a:p>
            <a:endParaRPr lang="en-US" sz="2400" dirty="0">
              <a:sym typeface="Symbol" panose="05050102010706020507" pitchFamily="18" charset="2"/>
            </a:endParaRPr>
          </a:p>
          <a:p>
            <a:r>
              <a:rPr lang="en-US" sz="2400" dirty="0" smtClean="0">
                <a:sym typeface="Symbol" panose="05050102010706020507" pitchFamily="18" charset="2"/>
              </a:rPr>
              <a:t>In plastic region deformation are permanent </a:t>
            </a:r>
          </a:p>
          <a:p>
            <a:endParaRPr lang="en-US" sz="2400" dirty="0">
              <a:sym typeface="Symbol" panose="05050102010706020507" pitchFamily="18" charset="2"/>
            </a:endParaRPr>
          </a:p>
          <a:p>
            <a:r>
              <a:rPr lang="en-US" sz="2400" dirty="0" smtClean="0">
                <a:sym typeface="Symbol" panose="05050102010706020507" pitchFamily="18" charset="2"/>
              </a:rPr>
              <a:t>Tensile strength – the peak stress</a:t>
            </a:r>
          </a:p>
          <a:p>
            <a:endParaRPr lang="en-US" sz="2400" dirty="0" smtClean="0">
              <a:sym typeface="Symbol" panose="05050102010706020507" pitchFamily="18" charset="2"/>
            </a:endParaRPr>
          </a:p>
          <a:p>
            <a:r>
              <a:rPr lang="en-US" sz="2400" dirty="0" smtClean="0">
                <a:sym typeface="Symbol" panose="05050102010706020507" pitchFamily="18" charset="2"/>
              </a:rPr>
              <a:t>Fracture strength – the stress where facture occurs</a:t>
            </a:r>
          </a:p>
          <a:p>
            <a:endParaRPr lang="en-US" sz="2400" dirty="0">
              <a:sym typeface="Symbol" panose="05050102010706020507" pitchFamily="18" charset="2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3074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6454" t="23234" r="33602" b="18795"/>
          <a:stretch/>
        </p:blipFill>
        <p:spPr>
          <a:xfrm>
            <a:off x="389845" y="842137"/>
            <a:ext cx="3896140" cy="42406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72329" y="983899"/>
            <a:ext cx="72886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Schematic representation </a:t>
            </a:r>
            <a:r>
              <a:rPr lang="en-IN" dirty="0" smtClean="0">
                <a:latin typeface="TimesTen-Roman"/>
              </a:rPr>
              <a:t>of the </a:t>
            </a:r>
            <a:r>
              <a:rPr lang="en-IN" dirty="0">
                <a:latin typeface="TimesTen-Roman"/>
              </a:rPr>
              <a:t>apparatus used to conduct </a:t>
            </a:r>
            <a:r>
              <a:rPr lang="en-IN" dirty="0" smtClean="0">
                <a:latin typeface="TimesTen-Roman"/>
              </a:rPr>
              <a:t>tensile stress–strain </a:t>
            </a:r>
            <a:r>
              <a:rPr lang="en-IN" dirty="0">
                <a:latin typeface="TimesTen-Roman"/>
              </a:rPr>
              <a:t>tests. The specimen is </a:t>
            </a:r>
            <a:r>
              <a:rPr lang="en-IN" dirty="0" smtClean="0">
                <a:latin typeface="TimesTen-Roman"/>
              </a:rPr>
              <a:t>elongated by </a:t>
            </a:r>
            <a:r>
              <a:rPr lang="en-IN" dirty="0">
                <a:latin typeface="TimesTen-Roman"/>
              </a:rPr>
              <a:t>the moving crosshead; load cell </a:t>
            </a:r>
            <a:r>
              <a:rPr lang="en-IN" dirty="0" smtClean="0">
                <a:latin typeface="TimesTen-Roman"/>
              </a:rPr>
              <a:t>and extensometer </a:t>
            </a:r>
            <a:r>
              <a:rPr lang="en-IN" dirty="0">
                <a:latin typeface="TimesTen-Roman"/>
              </a:rPr>
              <a:t>measure, respectively, </a:t>
            </a:r>
            <a:r>
              <a:rPr lang="en-IN" dirty="0" smtClean="0">
                <a:latin typeface="TimesTen-Roman"/>
              </a:rPr>
              <a:t>the magnitude </a:t>
            </a:r>
            <a:r>
              <a:rPr lang="en-IN" dirty="0">
                <a:latin typeface="TimesTen-Roman"/>
              </a:rPr>
              <a:t>of the applied load and </a:t>
            </a:r>
            <a:r>
              <a:rPr lang="en-IN" dirty="0" smtClean="0">
                <a:latin typeface="TimesTen-Roman"/>
              </a:rPr>
              <a:t>the elongation</a:t>
            </a:r>
            <a:r>
              <a:rPr lang="en-IN" dirty="0">
                <a:latin typeface="TimesTen-Roman"/>
              </a:rPr>
              <a:t>.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463825" y="5990272"/>
            <a:ext cx="115161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TimesTen-Roman"/>
              </a:rPr>
              <a:t>Problem</a:t>
            </a:r>
            <a:r>
              <a:rPr lang="en-IN" dirty="0" smtClean="0">
                <a:latin typeface="TimesTen-Roman"/>
              </a:rPr>
              <a:t>: A </a:t>
            </a:r>
            <a:r>
              <a:rPr lang="en-IN" dirty="0">
                <a:latin typeface="TimesTen-Roman"/>
              </a:rPr>
              <a:t>piece of copper originally 305 </a:t>
            </a:r>
            <a:r>
              <a:rPr lang="en-IN" dirty="0" smtClean="0">
                <a:latin typeface="TimesTen-Roman"/>
              </a:rPr>
              <a:t>mm </a:t>
            </a:r>
            <a:r>
              <a:rPr lang="en-IN" dirty="0">
                <a:latin typeface="TimesTen-Roman"/>
              </a:rPr>
              <a:t>long is pulled in tension with </a:t>
            </a:r>
            <a:r>
              <a:rPr lang="en-IN" dirty="0" smtClean="0">
                <a:latin typeface="TimesTen-Roman"/>
              </a:rPr>
              <a:t>a stress </a:t>
            </a:r>
            <a:r>
              <a:rPr lang="en-IN" dirty="0">
                <a:latin typeface="TimesTen-Roman"/>
              </a:rPr>
              <a:t>of 276 MPa (40,000 psi). If the deformation is entirely elastic, what </a:t>
            </a:r>
            <a:r>
              <a:rPr lang="en-IN" dirty="0" smtClean="0">
                <a:latin typeface="TimesTen-Roman"/>
              </a:rPr>
              <a:t>will be </a:t>
            </a:r>
            <a:r>
              <a:rPr lang="en-IN" dirty="0">
                <a:latin typeface="TimesTen-Roman"/>
              </a:rPr>
              <a:t>the resultant elongation</a:t>
            </a:r>
            <a:r>
              <a:rPr lang="en-IN" dirty="0" smtClean="0">
                <a:latin typeface="TimesTen-Roman"/>
              </a:rPr>
              <a:t>? (Elastic modulus </a:t>
            </a:r>
            <a:r>
              <a:rPr lang="en-IN" dirty="0">
                <a:latin typeface="TimesTen-Roman"/>
              </a:rPr>
              <a:t>of copper is 110 </a:t>
            </a:r>
            <a:r>
              <a:rPr lang="en-IN" dirty="0" err="1" smtClean="0">
                <a:latin typeface="TimesTen-Roman"/>
              </a:rPr>
              <a:t>GPa</a:t>
            </a:r>
            <a:r>
              <a:rPr lang="en-IN" dirty="0" smtClean="0">
                <a:latin typeface="TimesTen-Roman"/>
              </a:rPr>
              <a:t>)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309122" y="318917"/>
            <a:ext cx="40575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dirty="0"/>
              <a:t>STRESS–STRAIN BEHAVIOR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9234" t="29574" r="55815" b="11834"/>
          <a:stretch/>
        </p:blipFill>
        <p:spPr>
          <a:xfrm>
            <a:off x="4472329" y="2416266"/>
            <a:ext cx="2406585" cy="317732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271320" y="3238112"/>
            <a:ext cx="39838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Schematic stress–strain diagram showing </a:t>
            </a:r>
            <a:r>
              <a:rPr lang="en-IN" dirty="0" smtClean="0">
                <a:latin typeface="TimesTen-Roman"/>
              </a:rPr>
              <a:t>linear elastic </a:t>
            </a:r>
            <a:r>
              <a:rPr lang="en-IN" dirty="0">
                <a:latin typeface="TimesTen-Roman"/>
              </a:rPr>
              <a:t>deformation for loading and unloading cycles.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8632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41279" y="372346"/>
            <a:ext cx="30439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800" dirty="0"/>
              <a:t>Plastic Deformation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2639" t="16112" r="24434" b="8098"/>
          <a:stretch/>
        </p:blipFill>
        <p:spPr>
          <a:xfrm>
            <a:off x="5476884" y="172798"/>
            <a:ext cx="6614886" cy="532567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782615" y="5416892"/>
            <a:ext cx="640938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dirty="0" smtClean="0"/>
              <a:t>Typical engineering </a:t>
            </a:r>
            <a:r>
              <a:rPr lang="en-IN" sz="2000" dirty="0"/>
              <a:t>stress</a:t>
            </a:r>
            <a:r>
              <a:rPr lang="en-IN" sz="2000" dirty="0" smtClean="0"/>
              <a:t>– strain </a:t>
            </a:r>
            <a:r>
              <a:rPr lang="en-IN" sz="2000" dirty="0" err="1"/>
              <a:t>behavior</a:t>
            </a:r>
            <a:r>
              <a:rPr lang="en-IN" sz="2000" dirty="0"/>
              <a:t> </a:t>
            </a:r>
            <a:r>
              <a:rPr lang="en-IN" sz="2000" dirty="0" smtClean="0"/>
              <a:t>to fracture</a:t>
            </a:r>
            <a:r>
              <a:rPr lang="en-IN" sz="2000" dirty="0"/>
              <a:t>, point F</a:t>
            </a:r>
            <a:r>
              <a:rPr lang="en-IN" sz="2000" dirty="0" smtClean="0"/>
              <a:t>. The </a:t>
            </a:r>
            <a:r>
              <a:rPr lang="en-IN" sz="2000" dirty="0"/>
              <a:t>tensile </a:t>
            </a:r>
            <a:r>
              <a:rPr lang="en-IN" sz="2000" dirty="0" smtClean="0"/>
              <a:t>strength TS </a:t>
            </a:r>
            <a:r>
              <a:rPr lang="en-IN" sz="2000" dirty="0"/>
              <a:t>is indicated </a:t>
            </a:r>
            <a:r>
              <a:rPr lang="en-IN" sz="2000" dirty="0" smtClean="0"/>
              <a:t>at point </a:t>
            </a:r>
            <a:r>
              <a:rPr lang="en-IN" sz="2000" dirty="0"/>
              <a:t>M. The </a:t>
            </a:r>
            <a:r>
              <a:rPr lang="en-IN" sz="2000" dirty="0" smtClean="0"/>
              <a:t>circular insets </a:t>
            </a:r>
            <a:r>
              <a:rPr lang="en-IN" sz="2000" dirty="0"/>
              <a:t>represent </a:t>
            </a:r>
            <a:r>
              <a:rPr lang="en-IN" sz="2000" dirty="0" smtClean="0"/>
              <a:t>the geometry </a:t>
            </a:r>
            <a:r>
              <a:rPr lang="en-IN" sz="2000" dirty="0"/>
              <a:t>of </a:t>
            </a:r>
            <a:r>
              <a:rPr lang="en-IN" sz="2000" dirty="0" smtClean="0"/>
              <a:t>the deformed specimen at </a:t>
            </a:r>
            <a:r>
              <a:rPr lang="en-IN" sz="2000" dirty="0"/>
              <a:t>various </a:t>
            </a:r>
            <a:r>
              <a:rPr lang="en-IN" sz="2000" dirty="0" smtClean="0"/>
              <a:t>points along </a:t>
            </a:r>
            <a:r>
              <a:rPr lang="en-IN" sz="2000" dirty="0"/>
              <a:t>the curve.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16403" t="17980" r="59880" b="12865"/>
          <a:stretch/>
        </p:blipFill>
        <p:spPr>
          <a:xfrm>
            <a:off x="0" y="805414"/>
            <a:ext cx="3085891" cy="505878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481144" y="1982392"/>
            <a:ext cx="250192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Typical </a:t>
            </a:r>
            <a:r>
              <a:rPr lang="en-IN" dirty="0" smtClean="0">
                <a:latin typeface="TimesTen-Roman"/>
              </a:rPr>
              <a:t>stress–strain </a:t>
            </a:r>
            <a:r>
              <a:rPr lang="en-IN" dirty="0" err="1">
                <a:latin typeface="TimesTen-Roman"/>
              </a:rPr>
              <a:t>behavior</a:t>
            </a:r>
            <a:r>
              <a:rPr lang="en-IN" dirty="0">
                <a:latin typeface="TimesTen-Roman"/>
              </a:rPr>
              <a:t> </a:t>
            </a:r>
            <a:r>
              <a:rPr lang="en-IN" dirty="0" smtClean="0">
                <a:latin typeface="TimesTen-Roman"/>
              </a:rPr>
              <a:t>for a </a:t>
            </a:r>
            <a:r>
              <a:rPr lang="en-IN" dirty="0">
                <a:latin typeface="TimesTen-Roman"/>
              </a:rPr>
              <a:t>metal </a:t>
            </a:r>
            <a:r>
              <a:rPr lang="en-IN" dirty="0" smtClean="0">
                <a:latin typeface="TimesTen-Roman"/>
              </a:rPr>
              <a:t>showing elastic </a:t>
            </a:r>
            <a:r>
              <a:rPr lang="en-IN" dirty="0">
                <a:latin typeface="TimesTen-Roman"/>
              </a:rPr>
              <a:t>and </a:t>
            </a:r>
            <a:r>
              <a:rPr lang="en-IN" dirty="0" smtClean="0">
                <a:latin typeface="TimesTen-Roman"/>
              </a:rPr>
              <a:t>plastic deformations</a:t>
            </a:r>
            <a:r>
              <a:rPr lang="en-IN" dirty="0">
                <a:latin typeface="TimesTen-Roman"/>
              </a:rPr>
              <a:t>, </a:t>
            </a:r>
            <a:r>
              <a:rPr lang="en-IN" dirty="0" smtClean="0">
                <a:latin typeface="TimesTen-Roman"/>
              </a:rPr>
              <a:t>the proportional </a:t>
            </a:r>
            <a:r>
              <a:rPr lang="en-IN" dirty="0">
                <a:latin typeface="TimesTen-Roman"/>
              </a:rPr>
              <a:t>limit </a:t>
            </a:r>
            <a:r>
              <a:rPr lang="en-IN" i="1" dirty="0">
                <a:latin typeface="TimesTen-Italic"/>
              </a:rPr>
              <a:t>P</a:t>
            </a:r>
            <a:r>
              <a:rPr lang="en-IN" dirty="0" smtClean="0">
                <a:latin typeface="TimesTen-Roman"/>
              </a:rPr>
              <a:t>, and </a:t>
            </a:r>
            <a:r>
              <a:rPr lang="en-IN" dirty="0">
                <a:latin typeface="TimesTen-Roman"/>
              </a:rPr>
              <a:t>the yield </a:t>
            </a:r>
            <a:r>
              <a:rPr lang="en-IN" dirty="0" smtClean="0">
                <a:latin typeface="TimesTen-Roman"/>
              </a:rPr>
              <a:t>strength as determined using </a:t>
            </a:r>
            <a:r>
              <a:rPr lang="en-IN" dirty="0">
                <a:latin typeface="TimesTen-Roman"/>
              </a:rPr>
              <a:t>the </a:t>
            </a:r>
            <a:r>
              <a:rPr lang="en-IN" dirty="0" smtClean="0">
                <a:latin typeface="TimesTen-Roman"/>
              </a:rPr>
              <a:t>0.002 strain </a:t>
            </a:r>
            <a:r>
              <a:rPr lang="en-IN" dirty="0">
                <a:latin typeface="TimesTen-Roman"/>
              </a:rPr>
              <a:t>offset method.</a:t>
            </a:r>
            <a:endParaRPr lang="en-IN" dirty="0"/>
          </a:p>
        </p:txBody>
      </p:sp>
      <p:sp>
        <p:nvSpPr>
          <p:cNvPr id="2" name="Rectangle 1"/>
          <p:cNvSpPr/>
          <p:nvPr/>
        </p:nvSpPr>
        <p:spPr>
          <a:xfrm>
            <a:off x="37891" y="5931540"/>
            <a:ext cx="55644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000000"/>
                </a:solidFill>
                <a:latin typeface="TimesTen-Roman"/>
              </a:rPr>
              <a:t>The stress corresponding to the intersection of this line and the stress–strain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curve as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it bends over in the plastic region is defined as the </a:t>
            </a:r>
            <a:r>
              <a:rPr lang="en-IN" b="1" dirty="0">
                <a:solidFill>
                  <a:srgbClr val="00CD1A"/>
                </a:solidFill>
                <a:latin typeface="TimesTen-Bold"/>
              </a:rPr>
              <a:t>yield strength</a:t>
            </a:r>
            <a:endParaRPr lang="en-IN" dirty="0"/>
          </a:p>
        </p:txBody>
      </p:sp>
      <p:cxnSp>
        <p:nvCxnSpPr>
          <p:cNvPr id="4" name="Straight Arrow Connector 3"/>
          <p:cNvCxnSpPr/>
          <p:nvPr/>
        </p:nvCxnSpPr>
        <p:spPr>
          <a:xfrm flipH="1">
            <a:off x="2126323" y="1328634"/>
            <a:ext cx="166116" cy="4107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902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9498" y="362428"/>
            <a:ext cx="112217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CD1A"/>
                </a:solidFill>
                <a:latin typeface="TimesTen-Bold"/>
              </a:rPr>
              <a:t>Ductility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is another important mechanical property. It is a measure of the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degree of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plastic deformation that has been sustained at fracture. A material that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experiences very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little or no plastic deformation upon fracture is termed </a:t>
            </a:r>
            <a:r>
              <a:rPr lang="en-IN" i="1" dirty="0">
                <a:solidFill>
                  <a:srgbClr val="000000"/>
                </a:solidFill>
                <a:latin typeface="TimesTen-Italic"/>
              </a:rPr>
              <a:t>brittle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.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5979" t="22417" r="44609" b="17259"/>
          <a:stretch/>
        </p:blipFill>
        <p:spPr>
          <a:xfrm>
            <a:off x="338022" y="1511494"/>
            <a:ext cx="5128032" cy="441278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7232" y="5787807"/>
            <a:ext cx="52288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Schematic representations </a:t>
            </a:r>
            <a:r>
              <a:rPr lang="en-IN" dirty="0" smtClean="0">
                <a:latin typeface="TimesTen-Roman"/>
              </a:rPr>
              <a:t>of tensile </a:t>
            </a:r>
            <a:r>
              <a:rPr lang="en-IN" dirty="0">
                <a:latin typeface="TimesTen-Roman"/>
              </a:rPr>
              <a:t>stress–strain </a:t>
            </a:r>
            <a:r>
              <a:rPr lang="en-IN" dirty="0" err="1">
                <a:latin typeface="TimesTen-Roman"/>
              </a:rPr>
              <a:t>behavior</a:t>
            </a:r>
            <a:r>
              <a:rPr lang="en-IN" dirty="0">
                <a:latin typeface="TimesTen-Roman"/>
              </a:rPr>
              <a:t> for brittle </a:t>
            </a:r>
            <a:r>
              <a:rPr lang="en-IN" dirty="0" smtClean="0">
                <a:latin typeface="TimesTen-Roman"/>
              </a:rPr>
              <a:t>and ductile </a:t>
            </a:r>
            <a:r>
              <a:rPr lang="en-IN" dirty="0">
                <a:latin typeface="TimesTen-Roman"/>
              </a:rPr>
              <a:t>materials loaded to fracture.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5829835" y="1511494"/>
            <a:ext cx="61475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Ten-Roman"/>
              </a:rPr>
              <a:t>Ductility may be expressed quantitatively as either </a:t>
            </a:r>
            <a:r>
              <a:rPr lang="en-IN" i="1" dirty="0">
                <a:latin typeface="TimesTen-Italic"/>
              </a:rPr>
              <a:t>percent elongation </a:t>
            </a:r>
            <a:r>
              <a:rPr lang="en-IN" dirty="0">
                <a:latin typeface="TimesTen-Roman"/>
              </a:rPr>
              <a:t>or </a:t>
            </a:r>
            <a:r>
              <a:rPr lang="en-IN" i="1" dirty="0" smtClean="0">
                <a:latin typeface="TimesTen-Italic"/>
              </a:rPr>
              <a:t>percent reduction </a:t>
            </a:r>
            <a:r>
              <a:rPr lang="en-IN" i="1" dirty="0">
                <a:latin typeface="TimesTen-Italic"/>
              </a:rPr>
              <a:t>in area</a:t>
            </a:r>
            <a:r>
              <a:rPr lang="en-IN" dirty="0">
                <a:latin typeface="TimesTen-Roman"/>
              </a:rPr>
              <a:t>. 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5371" t="21220" r="47590" b="64492"/>
          <a:stretch/>
        </p:blipFill>
        <p:spPr>
          <a:xfrm>
            <a:off x="6698507" y="2865918"/>
            <a:ext cx="3518110" cy="10451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5371" t="74891" r="47590" b="10039"/>
          <a:stretch/>
        </p:blipFill>
        <p:spPr>
          <a:xfrm>
            <a:off x="6698507" y="4619164"/>
            <a:ext cx="3518110" cy="110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596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97227" y="893836"/>
            <a:ext cx="98308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latin typeface="HighlanderITC-Bold"/>
              </a:rPr>
              <a:t>Typical Mechanical Properties of Several Metals and Alloys in </a:t>
            </a:r>
            <a:r>
              <a:rPr lang="en-IN" b="1" dirty="0" smtClean="0">
                <a:latin typeface="HighlanderITC-Bold"/>
              </a:rPr>
              <a:t>an Annealed </a:t>
            </a:r>
            <a:r>
              <a:rPr lang="en-IN" b="1" dirty="0">
                <a:latin typeface="HighlanderITC-Bold"/>
              </a:rPr>
              <a:t>State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9076" t="37880" r="28014" b="24623"/>
          <a:stretch/>
        </p:blipFill>
        <p:spPr>
          <a:xfrm>
            <a:off x="1262129" y="1700198"/>
            <a:ext cx="9722620" cy="32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70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1" t="7282" r="22882" b="22359"/>
          <a:stretch/>
        </p:blipFill>
        <p:spPr>
          <a:xfrm rot="10800000">
            <a:off x="2236762" y="1772529"/>
            <a:ext cx="5894363" cy="380031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5759" y="450166"/>
            <a:ext cx="46477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Elastic and plastic deformation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9687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5104" y="320212"/>
            <a:ext cx="1133770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CD1A"/>
                </a:solidFill>
                <a:latin typeface="TimesTen-Bold"/>
              </a:rPr>
              <a:t>Resilience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is the capacity of a material to absorb energy when it is deformed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elastically and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then, upon unloading, to have this energy </a:t>
            </a:r>
            <a:r>
              <a:rPr lang="en-IN" dirty="0" err="1">
                <a:solidFill>
                  <a:srgbClr val="000000"/>
                </a:solidFill>
                <a:latin typeface="TimesTen-Roman"/>
              </a:rPr>
              <a:t>recovered.The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 associated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property is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the </a:t>
            </a:r>
            <a:r>
              <a:rPr lang="en-IN" i="1" dirty="0">
                <a:solidFill>
                  <a:srgbClr val="000000"/>
                </a:solidFill>
                <a:latin typeface="TimesTen-Italic"/>
              </a:rPr>
              <a:t>modulus of resilience,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which is the strain energy per unit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volume required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to stress a material from an unloaded state up to the point of yielding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. Computationally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, the modulus of resilience for a specimen subjected to a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uniaxial tension </a:t>
            </a:r>
            <a:r>
              <a:rPr lang="en-IN" dirty="0">
                <a:solidFill>
                  <a:srgbClr val="000000"/>
                </a:solidFill>
                <a:latin typeface="TimesTen-Roman"/>
              </a:rPr>
              <a:t>test is just the area under the engineering stress–strain curve taken </a:t>
            </a:r>
            <a:r>
              <a:rPr lang="en-IN" dirty="0" smtClean="0">
                <a:solidFill>
                  <a:srgbClr val="000000"/>
                </a:solidFill>
                <a:latin typeface="TimesTen-Roman"/>
              </a:rPr>
              <a:t>to yielding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348" y="2137893"/>
            <a:ext cx="2272180" cy="11716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805" y="1970468"/>
            <a:ext cx="2452034" cy="40696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3838" y="4407157"/>
            <a:ext cx="2235690" cy="9273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094717" y="3805213"/>
            <a:ext cx="3353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Assuming linear elastic region: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858296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1662</TotalTime>
  <Words>2592</Words>
  <Application>Microsoft Office PowerPoint</Application>
  <PresentationFormat>Widescreen</PresentationFormat>
  <Paragraphs>185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8" baseType="lpstr">
      <vt:lpstr>Arial</vt:lpstr>
      <vt:lpstr>Calibri</vt:lpstr>
      <vt:lpstr>Calibri Light</vt:lpstr>
      <vt:lpstr>HighlanderITC-Bold</vt:lpstr>
      <vt:lpstr>HighlanderITC-Book</vt:lpstr>
      <vt:lpstr>Optr</vt:lpstr>
      <vt:lpstr>Symbol</vt:lpstr>
      <vt:lpstr>Times New Roman</vt:lpstr>
      <vt:lpstr>Times-Bold</vt:lpstr>
      <vt:lpstr>TimesTen-Bold</vt:lpstr>
      <vt:lpstr>TimesTen-Italic</vt:lpstr>
      <vt:lpstr>TimesTen-Roman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Devendra Verma</dc:creator>
  <cp:lastModifiedBy>Dev</cp:lastModifiedBy>
  <cp:revision>66</cp:revision>
  <dcterms:created xsi:type="dcterms:W3CDTF">2014-08-12T06:42:23Z</dcterms:created>
  <dcterms:modified xsi:type="dcterms:W3CDTF">2019-08-16T07:37:43Z</dcterms:modified>
</cp:coreProperties>
</file>

<file path=docProps/thumbnail.jpeg>
</file>